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65" autoAdjust="0"/>
  </p:normalViewPr>
  <p:slideViewPr>
    <p:cSldViewPr snapToGrid="0">
      <p:cViewPr varScale="1">
        <p:scale>
          <a:sx n="66" d="100"/>
          <a:sy n="66" d="100"/>
        </p:scale>
        <p:origin x="130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DD23A05-0656-46BE-96BD-A6A7DA12636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A19051-1D74-4F86-B04C-2EE83A75252A}">
      <dgm:prSet/>
      <dgm:spPr/>
      <dgm:t>
        <a:bodyPr/>
        <a:lstStyle/>
        <a:p>
          <a:r>
            <a:rPr lang="en-US"/>
            <a:t>Big data is available</a:t>
          </a:r>
        </a:p>
      </dgm:t>
    </dgm:pt>
    <dgm:pt modelId="{96E028CF-4018-43F7-ACBA-A18B47651D4B}" type="parTrans" cxnId="{6075D213-4214-4DE5-911D-4347D7A9EA3C}">
      <dgm:prSet/>
      <dgm:spPr/>
      <dgm:t>
        <a:bodyPr/>
        <a:lstStyle/>
        <a:p>
          <a:endParaRPr lang="en-US"/>
        </a:p>
      </dgm:t>
    </dgm:pt>
    <dgm:pt modelId="{AA34E702-F9FF-4CA1-BE43-5BB89BBAD4DE}" type="sibTrans" cxnId="{6075D213-4214-4DE5-911D-4347D7A9EA3C}">
      <dgm:prSet/>
      <dgm:spPr/>
      <dgm:t>
        <a:bodyPr/>
        <a:lstStyle/>
        <a:p>
          <a:endParaRPr lang="en-US"/>
        </a:p>
      </dgm:t>
    </dgm:pt>
    <dgm:pt modelId="{165E1216-7555-41FD-9619-18CD8DCE9BC3}">
      <dgm:prSet/>
      <dgm:spPr/>
      <dgm:t>
        <a:bodyPr/>
        <a:lstStyle/>
        <a:p>
          <a:r>
            <a:rPr lang="en-US"/>
            <a:t>Human desires to gain more insight, realize the pattern of a difficult task (e.g. detect spam) </a:t>
          </a:r>
        </a:p>
      </dgm:t>
    </dgm:pt>
    <dgm:pt modelId="{60ED5E02-AA7B-4BB7-9ACD-671914A2F4BD}" type="parTrans" cxnId="{63F2671E-BBFA-46EA-80EE-F4159B17196B}">
      <dgm:prSet/>
      <dgm:spPr/>
      <dgm:t>
        <a:bodyPr/>
        <a:lstStyle/>
        <a:p>
          <a:endParaRPr lang="en-US"/>
        </a:p>
      </dgm:t>
    </dgm:pt>
    <dgm:pt modelId="{F3F8DDBD-FAA3-4944-84CD-4DA175E3B0F2}" type="sibTrans" cxnId="{63F2671E-BBFA-46EA-80EE-F4159B17196B}">
      <dgm:prSet/>
      <dgm:spPr/>
      <dgm:t>
        <a:bodyPr/>
        <a:lstStyle/>
        <a:p>
          <a:endParaRPr lang="en-US"/>
        </a:p>
      </dgm:t>
    </dgm:pt>
    <dgm:pt modelId="{0149D751-0854-41FC-9CB1-972485B92AD1}">
      <dgm:prSet/>
      <dgm:spPr/>
      <dgm:t>
        <a:bodyPr/>
        <a:lstStyle/>
        <a:p>
          <a:r>
            <a:rPr lang="en-US"/>
            <a:t>But human has limited capability</a:t>
          </a:r>
        </a:p>
      </dgm:t>
    </dgm:pt>
    <dgm:pt modelId="{6F21C8FC-618C-4C9C-81EE-62469B8CE31D}" type="parTrans" cxnId="{688207A0-C711-4025-89B6-B377E459B419}">
      <dgm:prSet/>
      <dgm:spPr/>
      <dgm:t>
        <a:bodyPr/>
        <a:lstStyle/>
        <a:p>
          <a:endParaRPr lang="en-US"/>
        </a:p>
      </dgm:t>
    </dgm:pt>
    <dgm:pt modelId="{38A8B327-5893-4C0F-9FAE-8F3AED922809}" type="sibTrans" cxnId="{688207A0-C711-4025-89B6-B377E459B419}">
      <dgm:prSet/>
      <dgm:spPr/>
      <dgm:t>
        <a:bodyPr/>
        <a:lstStyle/>
        <a:p>
          <a:endParaRPr lang="en-US"/>
        </a:p>
      </dgm:t>
    </dgm:pt>
    <dgm:pt modelId="{7FEA1C7D-F90B-4010-88BE-62339E1E8030}">
      <dgm:prSet/>
      <dgm:spPr/>
      <dgm:t>
        <a:bodyPr/>
        <a:lstStyle/>
        <a:p>
          <a:r>
            <a:rPr lang="en-US"/>
            <a:t>Abundant computer resource</a:t>
          </a:r>
        </a:p>
      </dgm:t>
    </dgm:pt>
    <dgm:pt modelId="{E50D1FC1-73DF-4DE9-B4B6-2BE9A501426E}" type="parTrans" cxnId="{06E7894E-9766-410C-9727-37A93CAEAA05}">
      <dgm:prSet/>
      <dgm:spPr/>
      <dgm:t>
        <a:bodyPr/>
        <a:lstStyle/>
        <a:p>
          <a:endParaRPr lang="en-US"/>
        </a:p>
      </dgm:t>
    </dgm:pt>
    <dgm:pt modelId="{9CC549F7-18BD-4BFE-91D5-67D9951A494F}" type="sibTrans" cxnId="{06E7894E-9766-410C-9727-37A93CAEAA05}">
      <dgm:prSet/>
      <dgm:spPr/>
      <dgm:t>
        <a:bodyPr/>
        <a:lstStyle/>
        <a:p>
          <a:endParaRPr lang="en-US"/>
        </a:p>
      </dgm:t>
    </dgm:pt>
    <dgm:pt modelId="{322D9C90-6B81-4ACC-A727-448C81155DB2}">
      <dgm:prSet/>
      <dgm:spPr/>
      <dgm:t>
        <a:bodyPr/>
        <a:lstStyle/>
        <a:p>
          <a:r>
            <a:rPr lang="en-US"/>
            <a:t>Mathematician comes up with a lot of good predictive model</a:t>
          </a:r>
        </a:p>
      </dgm:t>
    </dgm:pt>
    <dgm:pt modelId="{BA066628-C901-498F-B545-BD14C06C3AB7}" type="parTrans" cxnId="{F88D127D-48E0-408F-B246-FE5309F2CB1E}">
      <dgm:prSet/>
      <dgm:spPr/>
      <dgm:t>
        <a:bodyPr/>
        <a:lstStyle/>
        <a:p>
          <a:endParaRPr lang="en-US"/>
        </a:p>
      </dgm:t>
    </dgm:pt>
    <dgm:pt modelId="{84A596CD-F5AA-45BD-BAB2-A06DFAE2DCD0}" type="sibTrans" cxnId="{F88D127D-48E0-408F-B246-FE5309F2CB1E}">
      <dgm:prSet/>
      <dgm:spPr/>
      <dgm:t>
        <a:bodyPr/>
        <a:lstStyle/>
        <a:p>
          <a:endParaRPr lang="en-US"/>
        </a:p>
      </dgm:t>
    </dgm:pt>
    <dgm:pt modelId="{95BB5F75-0AA4-442B-99CE-CF4812FA6A4B}" type="pres">
      <dgm:prSet presAssocID="{9DD23A05-0656-46BE-96BD-A6A7DA12636B}" presName="root" presStyleCnt="0">
        <dgm:presLayoutVars>
          <dgm:dir/>
          <dgm:resizeHandles val="exact"/>
        </dgm:presLayoutVars>
      </dgm:prSet>
      <dgm:spPr/>
    </dgm:pt>
    <dgm:pt modelId="{0CD09E77-D313-46FD-9518-D6C647D2CAEF}" type="pres">
      <dgm:prSet presAssocID="{61A19051-1D74-4F86-B04C-2EE83A75252A}" presName="compNode" presStyleCnt="0"/>
      <dgm:spPr/>
    </dgm:pt>
    <dgm:pt modelId="{6F2D9B2A-19B6-4217-BAEE-734BBE67BDF0}" type="pres">
      <dgm:prSet presAssocID="{61A19051-1D74-4F86-B04C-2EE83A75252A}" presName="bgRect" presStyleLbl="bgShp" presStyleIdx="0" presStyleCnt="5"/>
      <dgm:spPr/>
    </dgm:pt>
    <dgm:pt modelId="{8F384B2E-0713-4B82-A851-DEE21631F443}" type="pres">
      <dgm:prSet presAssocID="{61A19051-1D74-4F86-B04C-2EE83A7525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19AC8E6-615C-4879-8AC4-448AAA69D26E}" type="pres">
      <dgm:prSet presAssocID="{61A19051-1D74-4F86-B04C-2EE83A75252A}" presName="spaceRect" presStyleCnt="0"/>
      <dgm:spPr/>
    </dgm:pt>
    <dgm:pt modelId="{098B2D8F-C3BE-471B-A364-6B8A25FC1C59}" type="pres">
      <dgm:prSet presAssocID="{61A19051-1D74-4F86-B04C-2EE83A75252A}" presName="parTx" presStyleLbl="revTx" presStyleIdx="0" presStyleCnt="5">
        <dgm:presLayoutVars>
          <dgm:chMax val="0"/>
          <dgm:chPref val="0"/>
        </dgm:presLayoutVars>
      </dgm:prSet>
      <dgm:spPr/>
    </dgm:pt>
    <dgm:pt modelId="{172BFA00-5A2D-424E-8950-D8B429EEF75E}" type="pres">
      <dgm:prSet presAssocID="{AA34E702-F9FF-4CA1-BE43-5BB89BBAD4DE}" presName="sibTrans" presStyleCnt="0"/>
      <dgm:spPr/>
    </dgm:pt>
    <dgm:pt modelId="{BBA2EFDC-289B-4F6F-93CA-67E039B4B814}" type="pres">
      <dgm:prSet presAssocID="{165E1216-7555-41FD-9619-18CD8DCE9BC3}" presName="compNode" presStyleCnt="0"/>
      <dgm:spPr/>
    </dgm:pt>
    <dgm:pt modelId="{D91CF532-8015-41DA-8BED-E5118554FFBA}" type="pres">
      <dgm:prSet presAssocID="{165E1216-7555-41FD-9619-18CD8DCE9BC3}" presName="bgRect" presStyleLbl="bgShp" presStyleIdx="1" presStyleCnt="5"/>
      <dgm:spPr/>
    </dgm:pt>
    <dgm:pt modelId="{8637FDBB-78AE-4D5A-A801-10633E46A8FF}" type="pres">
      <dgm:prSet presAssocID="{165E1216-7555-41FD-9619-18CD8DCE9BC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BAE62AD9-FBF6-433F-9C89-CA794C56C57D}" type="pres">
      <dgm:prSet presAssocID="{165E1216-7555-41FD-9619-18CD8DCE9BC3}" presName="spaceRect" presStyleCnt="0"/>
      <dgm:spPr/>
    </dgm:pt>
    <dgm:pt modelId="{00C79B0C-44A4-4691-A193-8797141F7947}" type="pres">
      <dgm:prSet presAssocID="{165E1216-7555-41FD-9619-18CD8DCE9BC3}" presName="parTx" presStyleLbl="revTx" presStyleIdx="1" presStyleCnt="5">
        <dgm:presLayoutVars>
          <dgm:chMax val="0"/>
          <dgm:chPref val="0"/>
        </dgm:presLayoutVars>
      </dgm:prSet>
      <dgm:spPr/>
    </dgm:pt>
    <dgm:pt modelId="{586C1A2A-8DC6-4F27-A995-E596E4EF4E9B}" type="pres">
      <dgm:prSet presAssocID="{F3F8DDBD-FAA3-4944-84CD-4DA175E3B0F2}" presName="sibTrans" presStyleCnt="0"/>
      <dgm:spPr/>
    </dgm:pt>
    <dgm:pt modelId="{97A125BF-93AC-46ED-A58E-DCEEF324F80B}" type="pres">
      <dgm:prSet presAssocID="{0149D751-0854-41FC-9CB1-972485B92AD1}" presName="compNode" presStyleCnt="0"/>
      <dgm:spPr/>
    </dgm:pt>
    <dgm:pt modelId="{102789AA-C41B-4021-BF3C-0BD73B57C024}" type="pres">
      <dgm:prSet presAssocID="{0149D751-0854-41FC-9CB1-972485B92AD1}" presName="bgRect" presStyleLbl="bgShp" presStyleIdx="2" presStyleCnt="5"/>
      <dgm:spPr/>
    </dgm:pt>
    <dgm:pt modelId="{93A93D78-CE8E-4E9F-84F1-7288A9482476}" type="pres">
      <dgm:prSet presAssocID="{0149D751-0854-41FC-9CB1-972485B92AD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BFF5934-289D-4894-A74A-5A04EA69EB7E}" type="pres">
      <dgm:prSet presAssocID="{0149D751-0854-41FC-9CB1-972485B92AD1}" presName="spaceRect" presStyleCnt="0"/>
      <dgm:spPr/>
    </dgm:pt>
    <dgm:pt modelId="{F8DEE9BA-D461-47FA-984D-D420A902ACE8}" type="pres">
      <dgm:prSet presAssocID="{0149D751-0854-41FC-9CB1-972485B92AD1}" presName="parTx" presStyleLbl="revTx" presStyleIdx="2" presStyleCnt="5">
        <dgm:presLayoutVars>
          <dgm:chMax val="0"/>
          <dgm:chPref val="0"/>
        </dgm:presLayoutVars>
      </dgm:prSet>
      <dgm:spPr/>
    </dgm:pt>
    <dgm:pt modelId="{FB865EBC-BB89-4F0D-8B6E-0AE475821109}" type="pres">
      <dgm:prSet presAssocID="{38A8B327-5893-4C0F-9FAE-8F3AED922809}" presName="sibTrans" presStyleCnt="0"/>
      <dgm:spPr/>
    </dgm:pt>
    <dgm:pt modelId="{07DCC457-8406-4937-8802-3920A5ED07BB}" type="pres">
      <dgm:prSet presAssocID="{7FEA1C7D-F90B-4010-88BE-62339E1E8030}" presName="compNode" presStyleCnt="0"/>
      <dgm:spPr/>
    </dgm:pt>
    <dgm:pt modelId="{C2B50FC5-0F22-433C-8AC4-49CAC9E03BAD}" type="pres">
      <dgm:prSet presAssocID="{7FEA1C7D-F90B-4010-88BE-62339E1E8030}" presName="bgRect" presStyleLbl="bgShp" presStyleIdx="3" presStyleCnt="5"/>
      <dgm:spPr/>
    </dgm:pt>
    <dgm:pt modelId="{DAA59EC7-6171-42EE-89BB-C93DE8C878C9}" type="pres">
      <dgm:prSet presAssocID="{7FEA1C7D-F90B-4010-88BE-62339E1E803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14FA6C61-8343-434E-943A-75FFAEDC10BA}" type="pres">
      <dgm:prSet presAssocID="{7FEA1C7D-F90B-4010-88BE-62339E1E8030}" presName="spaceRect" presStyleCnt="0"/>
      <dgm:spPr/>
    </dgm:pt>
    <dgm:pt modelId="{2DBECFE6-3811-4754-A097-138920B3FF73}" type="pres">
      <dgm:prSet presAssocID="{7FEA1C7D-F90B-4010-88BE-62339E1E8030}" presName="parTx" presStyleLbl="revTx" presStyleIdx="3" presStyleCnt="5">
        <dgm:presLayoutVars>
          <dgm:chMax val="0"/>
          <dgm:chPref val="0"/>
        </dgm:presLayoutVars>
      </dgm:prSet>
      <dgm:spPr/>
    </dgm:pt>
    <dgm:pt modelId="{14C7C272-A4CE-4B65-A148-AC562663BEC6}" type="pres">
      <dgm:prSet presAssocID="{9CC549F7-18BD-4BFE-91D5-67D9951A494F}" presName="sibTrans" presStyleCnt="0"/>
      <dgm:spPr/>
    </dgm:pt>
    <dgm:pt modelId="{3121B469-D03F-4307-8734-89AF8E8A5F95}" type="pres">
      <dgm:prSet presAssocID="{322D9C90-6B81-4ACC-A727-448C81155DB2}" presName="compNode" presStyleCnt="0"/>
      <dgm:spPr/>
    </dgm:pt>
    <dgm:pt modelId="{839BD505-F38B-496D-9AEA-D05901F22464}" type="pres">
      <dgm:prSet presAssocID="{322D9C90-6B81-4ACC-A727-448C81155DB2}" presName="bgRect" presStyleLbl="bgShp" presStyleIdx="4" presStyleCnt="5"/>
      <dgm:spPr/>
    </dgm:pt>
    <dgm:pt modelId="{F3FDEF74-70AE-449E-8B5C-0E655D07275C}" type="pres">
      <dgm:prSet presAssocID="{322D9C90-6B81-4ACC-A727-448C81155DB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836196AC-F5B2-4EF5-919A-EC6987D76CB3}" type="pres">
      <dgm:prSet presAssocID="{322D9C90-6B81-4ACC-A727-448C81155DB2}" presName="spaceRect" presStyleCnt="0"/>
      <dgm:spPr/>
    </dgm:pt>
    <dgm:pt modelId="{FF12CD6C-E666-4CC1-BA7A-684DC68F6BE3}" type="pres">
      <dgm:prSet presAssocID="{322D9C90-6B81-4ACC-A727-448C81155DB2}" presName="parTx" presStyleLbl="revTx" presStyleIdx="4" presStyleCnt="5">
        <dgm:presLayoutVars>
          <dgm:chMax val="0"/>
          <dgm:chPref val="0"/>
        </dgm:presLayoutVars>
      </dgm:prSet>
      <dgm:spPr/>
    </dgm:pt>
  </dgm:ptLst>
  <dgm:cxnLst>
    <dgm:cxn modelId="{6075D213-4214-4DE5-911D-4347D7A9EA3C}" srcId="{9DD23A05-0656-46BE-96BD-A6A7DA12636B}" destId="{61A19051-1D74-4F86-B04C-2EE83A75252A}" srcOrd="0" destOrd="0" parTransId="{96E028CF-4018-43F7-ACBA-A18B47651D4B}" sibTransId="{AA34E702-F9FF-4CA1-BE43-5BB89BBAD4DE}"/>
    <dgm:cxn modelId="{DABB511A-3AC0-4844-8DE9-6982C54D90CD}" type="presOf" srcId="{7FEA1C7D-F90B-4010-88BE-62339E1E8030}" destId="{2DBECFE6-3811-4754-A097-138920B3FF73}" srcOrd="0" destOrd="0" presId="urn:microsoft.com/office/officeart/2018/2/layout/IconVerticalSolidList"/>
    <dgm:cxn modelId="{63F2671E-BBFA-46EA-80EE-F4159B17196B}" srcId="{9DD23A05-0656-46BE-96BD-A6A7DA12636B}" destId="{165E1216-7555-41FD-9619-18CD8DCE9BC3}" srcOrd="1" destOrd="0" parTransId="{60ED5E02-AA7B-4BB7-9ACD-671914A2F4BD}" sibTransId="{F3F8DDBD-FAA3-4944-84CD-4DA175E3B0F2}"/>
    <dgm:cxn modelId="{E40D113B-42D8-4C62-A0EF-B47AF18D35C2}" type="presOf" srcId="{9DD23A05-0656-46BE-96BD-A6A7DA12636B}" destId="{95BB5F75-0AA4-442B-99CE-CF4812FA6A4B}" srcOrd="0" destOrd="0" presId="urn:microsoft.com/office/officeart/2018/2/layout/IconVerticalSolidList"/>
    <dgm:cxn modelId="{FDEF6C65-FA51-462E-BB3C-BD26F8FAD73E}" type="presOf" srcId="{61A19051-1D74-4F86-B04C-2EE83A75252A}" destId="{098B2D8F-C3BE-471B-A364-6B8A25FC1C59}" srcOrd="0" destOrd="0" presId="urn:microsoft.com/office/officeart/2018/2/layout/IconVerticalSolidList"/>
    <dgm:cxn modelId="{A7465345-7D57-470B-9EB2-1512248D6E85}" type="presOf" srcId="{0149D751-0854-41FC-9CB1-972485B92AD1}" destId="{F8DEE9BA-D461-47FA-984D-D420A902ACE8}" srcOrd="0" destOrd="0" presId="urn:microsoft.com/office/officeart/2018/2/layout/IconVerticalSolidList"/>
    <dgm:cxn modelId="{06E7894E-9766-410C-9727-37A93CAEAA05}" srcId="{9DD23A05-0656-46BE-96BD-A6A7DA12636B}" destId="{7FEA1C7D-F90B-4010-88BE-62339E1E8030}" srcOrd="3" destOrd="0" parTransId="{E50D1FC1-73DF-4DE9-B4B6-2BE9A501426E}" sibTransId="{9CC549F7-18BD-4BFE-91D5-67D9951A494F}"/>
    <dgm:cxn modelId="{F88D127D-48E0-408F-B246-FE5309F2CB1E}" srcId="{9DD23A05-0656-46BE-96BD-A6A7DA12636B}" destId="{322D9C90-6B81-4ACC-A727-448C81155DB2}" srcOrd="4" destOrd="0" parTransId="{BA066628-C901-498F-B545-BD14C06C3AB7}" sibTransId="{84A596CD-F5AA-45BD-BAB2-A06DFAE2DCD0}"/>
    <dgm:cxn modelId="{688207A0-C711-4025-89B6-B377E459B419}" srcId="{9DD23A05-0656-46BE-96BD-A6A7DA12636B}" destId="{0149D751-0854-41FC-9CB1-972485B92AD1}" srcOrd="2" destOrd="0" parTransId="{6F21C8FC-618C-4C9C-81EE-62469B8CE31D}" sibTransId="{38A8B327-5893-4C0F-9FAE-8F3AED922809}"/>
    <dgm:cxn modelId="{A9F3F4A4-276D-4A14-989A-986249C7CC1A}" type="presOf" srcId="{322D9C90-6B81-4ACC-A727-448C81155DB2}" destId="{FF12CD6C-E666-4CC1-BA7A-684DC68F6BE3}" srcOrd="0" destOrd="0" presId="urn:microsoft.com/office/officeart/2018/2/layout/IconVerticalSolidList"/>
    <dgm:cxn modelId="{AAF486CF-8DE8-4DFF-8753-BEE4EAF30D51}" type="presOf" srcId="{165E1216-7555-41FD-9619-18CD8DCE9BC3}" destId="{00C79B0C-44A4-4691-A193-8797141F7947}" srcOrd="0" destOrd="0" presId="urn:microsoft.com/office/officeart/2018/2/layout/IconVerticalSolidList"/>
    <dgm:cxn modelId="{2C636FE1-EE9E-4368-B7AD-78B57864277E}" type="presParOf" srcId="{95BB5F75-0AA4-442B-99CE-CF4812FA6A4B}" destId="{0CD09E77-D313-46FD-9518-D6C647D2CAEF}" srcOrd="0" destOrd="0" presId="urn:microsoft.com/office/officeart/2018/2/layout/IconVerticalSolidList"/>
    <dgm:cxn modelId="{32AAA051-B51D-4C6C-A235-BDDC1804A147}" type="presParOf" srcId="{0CD09E77-D313-46FD-9518-D6C647D2CAEF}" destId="{6F2D9B2A-19B6-4217-BAEE-734BBE67BDF0}" srcOrd="0" destOrd="0" presId="urn:microsoft.com/office/officeart/2018/2/layout/IconVerticalSolidList"/>
    <dgm:cxn modelId="{ECFC7111-C1AD-460E-9CDB-45FD4F59C0B2}" type="presParOf" srcId="{0CD09E77-D313-46FD-9518-D6C647D2CAEF}" destId="{8F384B2E-0713-4B82-A851-DEE21631F443}" srcOrd="1" destOrd="0" presId="urn:microsoft.com/office/officeart/2018/2/layout/IconVerticalSolidList"/>
    <dgm:cxn modelId="{B5813876-8EDE-45E2-811E-E01B4518E29E}" type="presParOf" srcId="{0CD09E77-D313-46FD-9518-D6C647D2CAEF}" destId="{519AC8E6-615C-4879-8AC4-448AAA69D26E}" srcOrd="2" destOrd="0" presId="urn:microsoft.com/office/officeart/2018/2/layout/IconVerticalSolidList"/>
    <dgm:cxn modelId="{8F1FC5DE-69EA-4441-846A-85BAA0FC3840}" type="presParOf" srcId="{0CD09E77-D313-46FD-9518-D6C647D2CAEF}" destId="{098B2D8F-C3BE-471B-A364-6B8A25FC1C59}" srcOrd="3" destOrd="0" presId="urn:microsoft.com/office/officeart/2018/2/layout/IconVerticalSolidList"/>
    <dgm:cxn modelId="{CDF0B7F5-6B3C-4855-A6D2-7C916488E121}" type="presParOf" srcId="{95BB5F75-0AA4-442B-99CE-CF4812FA6A4B}" destId="{172BFA00-5A2D-424E-8950-D8B429EEF75E}" srcOrd="1" destOrd="0" presId="urn:microsoft.com/office/officeart/2018/2/layout/IconVerticalSolidList"/>
    <dgm:cxn modelId="{98C48003-98C3-42B9-B371-481600A5C920}" type="presParOf" srcId="{95BB5F75-0AA4-442B-99CE-CF4812FA6A4B}" destId="{BBA2EFDC-289B-4F6F-93CA-67E039B4B814}" srcOrd="2" destOrd="0" presId="urn:microsoft.com/office/officeart/2018/2/layout/IconVerticalSolidList"/>
    <dgm:cxn modelId="{0EEF2249-6B1D-40C3-B0DF-20B2163E6500}" type="presParOf" srcId="{BBA2EFDC-289B-4F6F-93CA-67E039B4B814}" destId="{D91CF532-8015-41DA-8BED-E5118554FFBA}" srcOrd="0" destOrd="0" presId="urn:microsoft.com/office/officeart/2018/2/layout/IconVerticalSolidList"/>
    <dgm:cxn modelId="{8ECD8B21-D5E7-4B8C-98BC-042F96524822}" type="presParOf" srcId="{BBA2EFDC-289B-4F6F-93CA-67E039B4B814}" destId="{8637FDBB-78AE-4D5A-A801-10633E46A8FF}" srcOrd="1" destOrd="0" presId="urn:microsoft.com/office/officeart/2018/2/layout/IconVerticalSolidList"/>
    <dgm:cxn modelId="{50D65099-1762-4F69-8DE5-3B6B8C4D57D4}" type="presParOf" srcId="{BBA2EFDC-289B-4F6F-93CA-67E039B4B814}" destId="{BAE62AD9-FBF6-433F-9C89-CA794C56C57D}" srcOrd="2" destOrd="0" presId="urn:microsoft.com/office/officeart/2018/2/layout/IconVerticalSolidList"/>
    <dgm:cxn modelId="{C99A3824-BC44-44DC-B6BD-E62FACBAA7E6}" type="presParOf" srcId="{BBA2EFDC-289B-4F6F-93CA-67E039B4B814}" destId="{00C79B0C-44A4-4691-A193-8797141F7947}" srcOrd="3" destOrd="0" presId="urn:microsoft.com/office/officeart/2018/2/layout/IconVerticalSolidList"/>
    <dgm:cxn modelId="{962F1AFA-23AA-4D10-A20F-BD2E1FE73293}" type="presParOf" srcId="{95BB5F75-0AA4-442B-99CE-CF4812FA6A4B}" destId="{586C1A2A-8DC6-4F27-A995-E596E4EF4E9B}" srcOrd="3" destOrd="0" presId="urn:microsoft.com/office/officeart/2018/2/layout/IconVerticalSolidList"/>
    <dgm:cxn modelId="{BF38B3A0-A0AC-487C-A373-BB4FD1A628AD}" type="presParOf" srcId="{95BB5F75-0AA4-442B-99CE-CF4812FA6A4B}" destId="{97A125BF-93AC-46ED-A58E-DCEEF324F80B}" srcOrd="4" destOrd="0" presId="urn:microsoft.com/office/officeart/2018/2/layout/IconVerticalSolidList"/>
    <dgm:cxn modelId="{8042982C-E43F-4462-9B15-82AF6C4E3174}" type="presParOf" srcId="{97A125BF-93AC-46ED-A58E-DCEEF324F80B}" destId="{102789AA-C41B-4021-BF3C-0BD73B57C024}" srcOrd="0" destOrd="0" presId="urn:microsoft.com/office/officeart/2018/2/layout/IconVerticalSolidList"/>
    <dgm:cxn modelId="{40C83289-2570-4B40-8B21-F7B00CB5D3F5}" type="presParOf" srcId="{97A125BF-93AC-46ED-A58E-DCEEF324F80B}" destId="{93A93D78-CE8E-4E9F-84F1-7288A9482476}" srcOrd="1" destOrd="0" presId="urn:microsoft.com/office/officeart/2018/2/layout/IconVerticalSolidList"/>
    <dgm:cxn modelId="{281A08C9-1DB9-42A9-B743-C0EB7033EE46}" type="presParOf" srcId="{97A125BF-93AC-46ED-A58E-DCEEF324F80B}" destId="{8BFF5934-289D-4894-A74A-5A04EA69EB7E}" srcOrd="2" destOrd="0" presId="urn:microsoft.com/office/officeart/2018/2/layout/IconVerticalSolidList"/>
    <dgm:cxn modelId="{ED00E01D-D496-4302-AABB-C738304F1C78}" type="presParOf" srcId="{97A125BF-93AC-46ED-A58E-DCEEF324F80B}" destId="{F8DEE9BA-D461-47FA-984D-D420A902ACE8}" srcOrd="3" destOrd="0" presId="urn:microsoft.com/office/officeart/2018/2/layout/IconVerticalSolidList"/>
    <dgm:cxn modelId="{A5D97D06-5D51-49F9-9564-652BFFFB71EC}" type="presParOf" srcId="{95BB5F75-0AA4-442B-99CE-CF4812FA6A4B}" destId="{FB865EBC-BB89-4F0D-8B6E-0AE475821109}" srcOrd="5" destOrd="0" presId="urn:microsoft.com/office/officeart/2018/2/layout/IconVerticalSolidList"/>
    <dgm:cxn modelId="{2FEAABFA-0A76-4C29-B7DC-1DBF64A0AB51}" type="presParOf" srcId="{95BB5F75-0AA4-442B-99CE-CF4812FA6A4B}" destId="{07DCC457-8406-4937-8802-3920A5ED07BB}" srcOrd="6" destOrd="0" presId="urn:microsoft.com/office/officeart/2018/2/layout/IconVerticalSolidList"/>
    <dgm:cxn modelId="{6C06EC0C-91AB-4DCD-8368-18E26A1ED787}" type="presParOf" srcId="{07DCC457-8406-4937-8802-3920A5ED07BB}" destId="{C2B50FC5-0F22-433C-8AC4-49CAC9E03BAD}" srcOrd="0" destOrd="0" presId="urn:microsoft.com/office/officeart/2018/2/layout/IconVerticalSolidList"/>
    <dgm:cxn modelId="{73871E8D-F57A-4272-9CFC-5FE3B00D6832}" type="presParOf" srcId="{07DCC457-8406-4937-8802-3920A5ED07BB}" destId="{DAA59EC7-6171-42EE-89BB-C93DE8C878C9}" srcOrd="1" destOrd="0" presId="urn:microsoft.com/office/officeart/2018/2/layout/IconVerticalSolidList"/>
    <dgm:cxn modelId="{91FBCE96-9BD6-4615-A9AC-577257A69DDA}" type="presParOf" srcId="{07DCC457-8406-4937-8802-3920A5ED07BB}" destId="{14FA6C61-8343-434E-943A-75FFAEDC10BA}" srcOrd="2" destOrd="0" presId="urn:microsoft.com/office/officeart/2018/2/layout/IconVerticalSolidList"/>
    <dgm:cxn modelId="{609BFF8E-8EBD-438D-9EB6-6C8727C68ED4}" type="presParOf" srcId="{07DCC457-8406-4937-8802-3920A5ED07BB}" destId="{2DBECFE6-3811-4754-A097-138920B3FF73}" srcOrd="3" destOrd="0" presId="urn:microsoft.com/office/officeart/2018/2/layout/IconVerticalSolidList"/>
    <dgm:cxn modelId="{77EBE2C1-7A24-4834-AC70-91CCF050392B}" type="presParOf" srcId="{95BB5F75-0AA4-442B-99CE-CF4812FA6A4B}" destId="{14C7C272-A4CE-4B65-A148-AC562663BEC6}" srcOrd="7" destOrd="0" presId="urn:microsoft.com/office/officeart/2018/2/layout/IconVerticalSolidList"/>
    <dgm:cxn modelId="{5CEABAC6-EBDB-4D9C-9E74-579D4E7F0CE4}" type="presParOf" srcId="{95BB5F75-0AA4-442B-99CE-CF4812FA6A4B}" destId="{3121B469-D03F-4307-8734-89AF8E8A5F95}" srcOrd="8" destOrd="0" presId="urn:microsoft.com/office/officeart/2018/2/layout/IconVerticalSolidList"/>
    <dgm:cxn modelId="{E19C99A0-2C74-4428-AF6A-1C6E8893787B}" type="presParOf" srcId="{3121B469-D03F-4307-8734-89AF8E8A5F95}" destId="{839BD505-F38B-496D-9AEA-D05901F22464}" srcOrd="0" destOrd="0" presId="urn:microsoft.com/office/officeart/2018/2/layout/IconVerticalSolidList"/>
    <dgm:cxn modelId="{6C354F31-80EB-4B11-84AA-27D911B08DD4}" type="presParOf" srcId="{3121B469-D03F-4307-8734-89AF8E8A5F95}" destId="{F3FDEF74-70AE-449E-8B5C-0E655D07275C}" srcOrd="1" destOrd="0" presId="urn:microsoft.com/office/officeart/2018/2/layout/IconVerticalSolidList"/>
    <dgm:cxn modelId="{00DBBD22-ACAB-4D35-ACD1-36F13031BDD4}" type="presParOf" srcId="{3121B469-D03F-4307-8734-89AF8E8A5F95}" destId="{836196AC-F5B2-4EF5-919A-EC6987D76CB3}" srcOrd="2" destOrd="0" presId="urn:microsoft.com/office/officeart/2018/2/layout/IconVerticalSolidList"/>
    <dgm:cxn modelId="{58D5984C-33E5-432C-A9F5-A9005D4C413C}" type="presParOf" srcId="{3121B469-D03F-4307-8734-89AF8E8A5F95}" destId="{FF12CD6C-E666-4CC1-BA7A-684DC68F6BE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D9B2A-19B6-4217-BAEE-734BBE67BDF0}">
      <dsp:nvSpPr>
        <dsp:cNvPr id="0" name=""/>
        <dsp:cNvSpPr/>
      </dsp:nvSpPr>
      <dsp:spPr>
        <a:xfrm>
          <a:off x="0" y="4300"/>
          <a:ext cx="6263640" cy="9160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84B2E-0713-4B82-A851-DEE21631F443}">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8B2D8F-C3BE-471B-A364-6B8A25FC1C59}">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Big data is available</a:t>
          </a:r>
        </a:p>
      </dsp:txBody>
      <dsp:txXfrm>
        <a:off x="1057996" y="4300"/>
        <a:ext cx="5205643" cy="916014"/>
      </dsp:txXfrm>
    </dsp:sp>
    <dsp:sp modelId="{D91CF532-8015-41DA-8BED-E5118554FFBA}">
      <dsp:nvSpPr>
        <dsp:cNvPr id="0" name=""/>
        <dsp:cNvSpPr/>
      </dsp:nvSpPr>
      <dsp:spPr>
        <a:xfrm>
          <a:off x="0" y="1149318"/>
          <a:ext cx="6263640" cy="9160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37FDBB-78AE-4D5A-A801-10633E46A8FF}">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C79B0C-44A4-4691-A193-8797141F7947}">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Human desires to gain more insight, realize the pattern of a difficult task (e.g. detect spam) </a:t>
          </a:r>
        </a:p>
      </dsp:txBody>
      <dsp:txXfrm>
        <a:off x="1057996" y="1149318"/>
        <a:ext cx="5205643" cy="916014"/>
      </dsp:txXfrm>
    </dsp:sp>
    <dsp:sp modelId="{102789AA-C41B-4021-BF3C-0BD73B57C024}">
      <dsp:nvSpPr>
        <dsp:cNvPr id="0" name=""/>
        <dsp:cNvSpPr/>
      </dsp:nvSpPr>
      <dsp:spPr>
        <a:xfrm>
          <a:off x="0" y="2294336"/>
          <a:ext cx="6263640" cy="91601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93D78-CE8E-4E9F-84F1-7288A9482476}">
      <dsp:nvSpPr>
        <dsp:cNvPr id="0" name=""/>
        <dsp:cNvSpPr/>
      </dsp:nvSpPr>
      <dsp:spPr>
        <a:xfrm>
          <a:off x="277094" y="2500440"/>
          <a:ext cx="503807" cy="50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EE9BA-D461-47FA-984D-D420A902ACE8}">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But human has limited capability</a:t>
          </a:r>
        </a:p>
      </dsp:txBody>
      <dsp:txXfrm>
        <a:off x="1057996" y="2294336"/>
        <a:ext cx="5205643" cy="916014"/>
      </dsp:txXfrm>
    </dsp:sp>
    <dsp:sp modelId="{C2B50FC5-0F22-433C-8AC4-49CAC9E03BAD}">
      <dsp:nvSpPr>
        <dsp:cNvPr id="0" name=""/>
        <dsp:cNvSpPr/>
      </dsp:nvSpPr>
      <dsp:spPr>
        <a:xfrm>
          <a:off x="0" y="3439354"/>
          <a:ext cx="6263640" cy="91601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59EC7-6171-42EE-89BB-C93DE8C878C9}">
      <dsp:nvSpPr>
        <dsp:cNvPr id="0" name=""/>
        <dsp:cNvSpPr/>
      </dsp:nvSpPr>
      <dsp:spPr>
        <a:xfrm>
          <a:off x="277094" y="3645458"/>
          <a:ext cx="503807" cy="50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BECFE6-3811-4754-A097-138920B3FF73}">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Abundant computer resource</a:t>
          </a:r>
        </a:p>
      </dsp:txBody>
      <dsp:txXfrm>
        <a:off x="1057996" y="3439354"/>
        <a:ext cx="5205643" cy="916014"/>
      </dsp:txXfrm>
    </dsp:sp>
    <dsp:sp modelId="{839BD505-F38B-496D-9AEA-D05901F22464}">
      <dsp:nvSpPr>
        <dsp:cNvPr id="0" name=""/>
        <dsp:cNvSpPr/>
      </dsp:nvSpPr>
      <dsp:spPr>
        <a:xfrm>
          <a:off x="0" y="4584372"/>
          <a:ext cx="6263640" cy="91601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DEF74-70AE-449E-8B5C-0E655D07275C}">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12CD6C-E666-4CC1-BA7A-684DC68F6BE3}">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Mathematician comes up with a lot of good predictive model</a:t>
          </a:r>
        </a:p>
      </dsp:txBody>
      <dsp:txXfrm>
        <a:off x="1057996" y="4584372"/>
        <a:ext cx="5205643" cy="916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16879-9233-41E1-8DC8-FB9A4FA53443}"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67591-B73E-4211-B3BF-D7B81DC7DDFD}" type="slidenum">
              <a:rPr lang="en-US" smtClean="0"/>
              <a:t>‹#›</a:t>
            </a:fld>
            <a:endParaRPr lang="en-US"/>
          </a:p>
        </p:txBody>
      </p:sp>
    </p:spTree>
    <p:extLst>
      <p:ext uri="{BB962C8B-B14F-4D97-AF65-F5344CB8AC3E}">
        <p14:creationId xmlns:p14="http://schemas.microsoft.com/office/powerpoint/2010/main" val="354813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1</a:t>
            </a:fld>
            <a:endParaRPr lang="en-US"/>
          </a:p>
        </p:txBody>
      </p:sp>
    </p:spTree>
    <p:extLst>
      <p:ext uri="{BB962C8B-B14F-4D97-AF65-F5344CB8AC3E}">
        <p14:creationId xmlns:p14="http://schemas.microsoft.com/office/powerpoint/2010/main" val="104709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4</a:t>
            </a:fld>
            <a:endParaRPr lang="en-US"/>
          </a:p>
        </p:txBody>
      </p:sp>
    </p:spTree>
    <p:extLst>
      <p:ext uri="{BB962C8B-B14F-4D97-AF65-F5344CB8AC3E}">
        <p14:creationId xmlns:p14="http://schemas.microsoft.com/office/powerpoint/2010/main" val="2006414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Saw a lot of dogs</a:t>
            </a:r>
          </a:p>
          <a:p>
            <a:r>
              <a:rPr lang="en-US" dirty="0"/>
              <a:t>When you walked on the street, you saw a cute dog, and your parent taught you that that was a dog.</a:t>
            </a:r>
          </a:p>
          <a:p>
            <a:r>
              <a:rPr lang="en-US" dirty="0"/>
              <a:t>Or you learned from your teacher at the garden school.</a:t>
            </a:r>
          </a:p>
          <a:p>
            <a:r>
              <a:rPr lang="en-US" dirty="0"/>
              <a:t>Or you watched a </a:t>
            </a:r>
            <a:r>
              <a:rPr lang="en-US" dirty="0" err="1"/>
              <a:t>cattoon</a:t>
            </a:r>
            <a:r>
              <a:rPr lang="en-US" dirty="0"/>
              <a:t> movie where there is a dog character.</a:t>
            </a:r>
          </a:p>
          <a:p>
            <a:r>
              <a:rPr lang="en-US" dirty="0"/>
              <a:t>From time to time, your brain unconsciously realize some common character of a dog. </a:t>
            </a:r>
          </a:p>
          <a:p>
            <a:r>
              <a:rPr lang="en-US" dirty="0"/>
              <a:t>The next time, you see another type of dog, completely new, have some very special characteristics, you still realize that dog because it also shares certain characteristics with other dogs and these characteristics differentiate dogs with other kinds of animals</a:t>
            </a:r>
          </a:p>
        </p:txBody>
      </p:sp>
      <p:sp>
        <p:nvSpPr>
          <p:cNvPr id="4" name="Slide Number Placeholder 3"/>
          <p:cNvSpPr>
            <a:spLocks noGrp="1"/>
          </p:cNvSpPr>
          <p:nvPr>
            <p:ph type="sldNum" sz="quarter" idx="5"/>
          </p:nvPr>
        </p:nvSpPr>
        <p:spPr/>
        <p:txBody>
          <a:bodyPr/>
          <a:lstStyle/>
          <a:p>
            <a:fld id="{9BE67591-B73E-4211-B3BF-D7B81DC7DDFD}" type="slidenum">
              <a:rPr lang="en-US" smtClean="0"/>
              <a:t>5</a:t>
            </a:fld>
            <a:endParaRPr lang="en-US"/>
          </a:p>
        </p:txBody>
      </p:sp>
    </p:spTree>
    <p:extLst>
      <p:ext uri="{BB962C8B-B14F-4D97-AF65-F5344CB8AC3E}">
        <p14:creationId xmlns:p14="http://schemas.microsoft.com/office/powerpoint/2010/main" val="91251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6</a:t>
            </a:fld>
            <a:endParaRPr lang="en-US"/>
          </a:p>
        </p:txBody>
      </p:sp>
    </p:spTree>
    <p:extLst>
      <p:ext uri="{BB962C8B-B14F-4D97-AF65-F5344CB8AC3E}">
        <p14:creationId xmlns:p14="http://schemas.microsoft.com/office/powerpoint/2010/main" val="1325768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 the data volume surpasses human ability to make sense or derive rules, we need an automated system that can learn and realize pattern from data.</a:t>
            </a:r>
          </a:p>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8</a:t>
            </a:fld>
            <a:endParaRPr lang="en-US"/>
          </a:p>
        </p:txBody>
      </p:sp>
    </p:spTree>
    <p:extLst>
      <p:ext uri="{BB962C8B-B14F-4D97-AF65-F5344CB8AC3E}">
        <p14:creationId xmlns:p14="http://schemas.microsoft.com/office/powerpoint/2010/main" val="933349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9</a:t>
            </a:fld>
            <a:endParaRPr lang="en-US"/>
          </a:p>
        </p:txBody>
      </p:sp>
    </p:spTree>
    <p:extLst>
      <p:ext uri="{BB962C8B-B14F-4D97-AF65-F5344CB8AC3E}">
        <p14:creationId xmlns:p14="http://schemas.microsoft.com/office/powerpoint/2010/main" val="104582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11</a:t>
            </a:fld>
            <a:endParaRPr lang="en-US"/>
          </a:p>
        </p:txBody>
      </p:sp>
    </p:spTree>
    <p:extLst>
      <p:ext uri="{BB962C8B-B14F-4D97-AF65-F5344CB8AC3E}">
        <p14:creationId xmlns:p14="http://schemas.microsoft.com/office/powerpoint/2010/main" val="360796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20</a:t>
            </a:fld>
            <a:endParaRPr lang="en-US"/>
          </a:p>
        </p:txBody>
      </p:sp>
    </p:spTree>
    <p:extLst>
      <p:ext uri="{BB962C8B-B14F-4D97-AF65-F5344CB8AC3E}">
        <p14:creationId xmlns:p14="http://schemas.microsoft.com/office/powerpoint/2010/main" val="354896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21</a:t>
            </a:fld>
            <a:endParaRPr lang="en-US"/>
          </a:p>
        </p:txBody>
      </p:sp>
    </p:spTree>
    <p:extLst>
      <p:ext uri="{BB962C8B-B14F-4D97-AF65-F5344CB8AC3E}">
        <p14:creationId xmlns:p14="http://schemas.microsoft.com/office/powerpoint/2010/main" val="2470970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87D4-AA73-21DC-A548-02B8F39800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0FC415-D293-8247-8D66-77D9D844BD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5AC741-FAE4-1530-1BD2-01CF711FBDB6}"/>
              </a:ext>
            </a:extLst>
          </p:cNvPr>
          <p:cNvSpPr>
            <a:spLocks noGrp="1"/>
          </p:cNvSpPr>
          <p:nvPr>
            <p:ph type="dt" sz="half" idx="10"/>
          </p:nvPr>
        </p:nvSpPr>
        <p:spPr/>
        <p:txBody>
          <a:bodyPr/>
          <a:lstStyle/>
          <a:p>
            <a:fld id="{8256C2ED-54A4-480D-B5C8-65C0D62359B9}" type="datetime2">
              <a:rPr lang="en-US" smtClean="0"/>
              <a:pPr/>
              <a:t>Wednesday, September 21, 2022</a:t>
            </a:fld>
            <a:endParaRPr lang="en-US" dirty="0"/>
          </a:p>
        </p:txBody>
      </p:sp>
      <p:sp>
        <p:nvSpPr>
          <p:cNvPr id="5" name="Footer Placeholder 4">
            <a:extLst>
              <a:ext uri="{FF2B5EF4-FFF2-40B4-BE49-F238E27FC236}">
                <a16:creationId xmlns:a16="http://schemas.microsoft.com/office/drawing/2014/main" id="{3DFB87BD-06DD-1883-7794-433B80E82AD7}"/>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BDF78EEE-E067-D9FA-F148-414057107CA1}"/>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545543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5168-34C7-51A9-43CF-F819BEB79C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DDDE6C-DEFB-06FD-1CA2-9878CB13A8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601B4-637A-EEC6-3F02-3017A614DA7D}"/>
              </a:ext>
            </a:extLst>
          </p:cNvPr>
          <p:cNvSpPr>
            <a:spLocks noGrp="1"/>
          </p:cNvSpPr>
          <p:nvPr>
            <p:ph type="dt" sz="half" idx="10"/>
          </p:nvPr>
        </p:nvSpPr>
        <p:spPr/>
        <p:txBody>
          <a:bodyPr/>
          <a:lstStyle/>
          <a:p>
            <a:fld id="{53CF612A-4CB0-4F57-9A87-F049CECB184D}" type="datetime2">
              <a:rPr lang="en-US" smtClean="0"/>
              <a:t>Wednesday, September 21, 2022</a:t>
            </a:fld>
            <a:endParaRPr lang="en-US"/>
          </a:p>
        </p:txBody>
      </p:sp>
      <p:sp>
        <p:nvSpPr>
          <p:cNvPr id="5" name="Footer Placeholder 4">
            <a:extLst>
              <a:ext uri="{FF2B5EF4-FFF2-40B4-BE49-F238E27FC236}">
                <a16:creationId xmlns:a16="http://schemas.microsoft.com/office/drawing/2014/main" id="{D49A4674-61C2-A488-3EFD-55DA2570824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CA3287B-F4CC-4FBB-C6D3-C1ABBED24C07}"/>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8059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2FBDE5-9027-1898-1964-C035B7CA4A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D538D2-9CAF-40EF-B9FF-2787246CEC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C507E-3ACA-AA74-78A9-378E6017919A}"/>
              </a:ext>
            </a:extLst>
          </p:cNvPr>
          <p:cNvSpPr>
            <a:spLocks noGrp="1"/>
          </p:cNvSpPr>
          <p:nvPr>
            <p:ph type="dt" sz="half" idx="10"/>
          </p:nvPr>
        </p:nvSpPr>
        <p:spPr/>
        <p:txBody>
          <a:bodyPr/>
          <a:lstStyle/>
          <a:p>
            <a:fld id="{8F397F40-C8F7-4897-A6B8-241042F913A9}" type="datetime2">
              <a:rPr lang="en-US" smtClean="0"/>
              <a:t>Wednesday, September 21, 2022</a:t>
            </a:fld>
            <a:endParaRPr lang="en-US"/>
          </a:p>
        </p:txBody>
      </p:sp>
      <p:sp>
        <p:nvSpPr>
          <p:cNvPr id="5" name="Footer Placeholder 4">
            <a:extLst>
              <a:ext uri="{FF2B5EF4-FFF2-40B4-BE49-F238E27FC236}">
                <a16:creationId xmlns:a16="http://schemas.microsoft.com/office/drawing/2014/main" id="{8CDE6A46-B74A-F01D-6856-BEAC89CEFEE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DBCEC8A-3DF0-14E5-F3BF-9A0C91D36870}"/>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42548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DEB9-93DE-F131-94BA-B631A84DC2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31C9A-95E5-AEDD-CBC9-53B5F405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DC887-AA1A-4C52-ED76-AA7AD17E78E1}"/>
              </a:ext>
            </a:extLst>
          </p:cNvPr>
          <p:cNvSpPr>
            <a:spLocks noGrp="1"/>
          </p:cNvSpPr>
          <p:nvPr>
            <p:ph type="dt" sz="half" idx="10"/>
          </p:nvPr>
        </p:nvSpPr>
        <p:spPr/>
        <p:txBody>
          <a:bodyPr/>
          <a:lstStyle/>
          <a:p>
            <a:fld id="{8256C2ED-54A4-480D-B5C8-65C0D62359B9}" type="datetime2">
              <a:rPr lang="en-US" smtClean="0"/>
              <a:pPr/>
              <a:t>Wednesday, September 21, 2022</a:t>
            </a:fld>
            <a:endParaRPr lang="en-US" dirty="0"/>
          </a:p>
        </p:txBody>
      </p:sp>
      <p:sp>
        <p:nvSpPr>
          <p:cNvPr id="5" name="Footer Placeholder 4">
            <a:extLst>
              <a:ext uri="{FF2B5EF4-FFF2-40B4-BE49-F238E27FC236}">
                <a16:creationId xmlns:a16="http://schemas.microsoft.com/office/drawing/2014/main" id="{3C61643C-41CD-837B-75BE-2CBF593585C8}"/>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EF4754CD-3B94-8F0E-AF99-8AEEECBB2583}"/>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9908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39B4-22B4-D2D9-9FF8-0F27952722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3D251D-639E-725A-9D0B-917083FCEA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B9F4EC-AFAE-3779-D48A-9F0A51EAF146}"/>
              </a:ext>
            </a:extLst>
          </p:cNvPr>
          <p:cNvSpPr>
            <a:spLocks noGrp="1"/>
          </p:cNvSpPr>
          <p:nvPr>
            <p:ph type="dt" sz="half" idx="10"/>
          </p:nvPr>
        </p:nvSpPr>
        <p:spPr/>
        <p:txBody>
          <a:bodyPr/>
          <a:lstStyle/>
          <a:p>
            <a:fld id="{10EDCA73-0A86-4195-A787-75037827079D}" type="datetime2">
              <a:rPr lang="en-US" smtClean="0"/>
              <a:t>Wednesday, September 21, 2022</a:t>
            </a:fld>
            <a:endParaRPr lang="en-US"/>
          </a:p>
        </p:txBody>
      </p:sp>
      <p:sp>
        <p:nvSpPr>
          <p:cNvPr id="5" name="Footer Placeholder 4">
            <a:extLst>
              <a:ext uri="{FF2B5EF4-FFF2-40B4-BE49-F238E27FC236}">
                <a16:creationId xmlns:a16="http://schemas.microsoft.com/office/drawing/2014/main" id="{EEDEE327-0721-F973-0271-538A3F0CC34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E481EF0-CA9C-1250-9118-08B4FA0997C2}"/>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28019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EAF2-8304-5CBA-4D95-42652649B6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45EE10-EBA9-D588-D875-40895B8C1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947B5-29DB-3FFC-8F86-508A379E2D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D81791-5EBB-FFBA-BCAD-26CC6EEEA77F}"/>
              </a:ext>
            </a:extLst>
          </p:cNvPr>
          <p:cNvSpPr>
            <a:spLocks noGrp="1"/>
          </p:cNvSpPr>
          <p:nvPr>
            <p:ph type="dt" sz="half" idx="10"/>
          </p:nvPr>
        </p:nvSpPr>
        <p:spPr/>
        <p:txBody>
          <a:bodyPr/>
          <a:lstStyle/>
          <a:p>
            <a:fld id="{83C75374-B296-498E-A935-80631EA9020D}" type="datetime2">
              <a:rPr lang="en-US" smtClean="0"/>
              <a:t>Wednesday, September 21, 2022</a:t>
            </a:fld>
            <a:endParaRPr lang="en-US"/>
          </a:p>
        </p:txBody>
      </p:sp>
      <p:sp>
        <p:nvSpPr>
          <p:cNvPr id="6" name="Footer Placeholder 5">
            <a:extLst>
              <a:ext uri="{FF2B5EF4-FFF2-40B4-BE49-F238E27FC236}">
                <a16:creationId xmlns:a16="http://schemas.microsoft.com/office/drawing/2014/main" id="{436D8AB6-63C5-2619-CEED-61E09D1954F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4C7DF16-9910-9EB7-6C3D-5879E6552727}"/>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85542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CA53-5034-49C3-BF5A-A77F179002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0CEF54-80A6-DFA9-EB6A-EB4CA9909E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1F972B-E4F3-3510-4655-802F6AB29C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5E5DD1-11AC-1790-ABB1-A58AC0212D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51F8B-8254-765C-06A7-D4D1DCFFD7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27DBE-5B03-EF8C-5F52-ECAFBF23D0D8}"/>
              </a:ext>
            </a:extLst>
          </p:cNvPr>
          <p:cNvSpPr>
            <a:spLocks noGrp="1"/>
          </p:cNvSpPr>
          <p:nvPr>
            <p:ph type="dt" sz="half" idx="10"/>
          </p:nvPr>
        </p:nvSpPr>
        <p:spPr/>
        <p:txBody>
          <a:bodyPr/>
          <a:lstStyle/>
          <a:p>
            <a:fld id="{B098B728-214A-4ABC-8432-5B3A5A66A987}" type="datetime2">
              <a:rPr lang="en-US" smtClean="0"/>
              <a:t>Wednesday, September 21, 2022</a:t>
            </a:fld>
            <a:endParaRPr lang="en-US" dirty="0"/>
          </a:p>
        </p:txBody>
      </p:sp>
      <p:sp>
        <p:nvSpPr>
          <p:cNvPr id="8" name="Footer Placeholder 7">
            <a:extLst>
              <a:ext uri="{FF2B5EF4-FFF2-40B4-BE49-F238E27FC236}">
                <a16:creationId xmlns:a16="http://schemas.microsoft.com/office/drawing/2014/main" id="{F30639E7-5144-C580-94FB-3487853E2D6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497ECDA-777B-3854-3F0F-9F72711AE58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258310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8D5D-5E31-BC00-B832-FBAC4A80DE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21D517-637C-A5E4-386D-2BB4C124EABB}"/>
              </a:ext>
            </a:extLst>
          </p:cNvPr>
          <p:cNvSpPr>
            <a:spLocks noGrp="1"/>
          </p:cNvSpPr>
          <p:nvPr>
            <p:ph type="dt" sz="half" idx="10"/>
          </p:nvPr>
        </p:nvSpPr>
        <p:spPr/>
        <p:txBody>
          <a:bodyPr/>
          <a:lstStyle/>
          <a:p>
            <a:fld id="{015F02D0-6806-43AF-9888-2359BF40C204}" type="datetime2">
              <a:rPr lang="en-US" smtClean="0"/>
              <a:t>Wednesday, September 21, 2022</a:t>
            </a:fld>
            <a:endParaRPr lang="en-US"/>
          </a:p>
        </p:txBody>
      </p:sp>
      <p:sp>
        <p:nvSpPr>
          <p:cNvPr id="4" name="Footer Placeholder 3">
            <a:extLst>
              <a:ext uri="{FF2B5EF4-FFF2-40B4-BE49-F238E27FC236}">
                <a16:creationId xmlns:a16="http://schemas.microsoft.com/office/drawing/2014/main" id="{397ED86F-07B4-1BD9-967D-EE07B68BBEB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A531064E-F85B-E44A-B6F1-40235853401C}"/>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6462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96626-546C-7783-8549-6C386410C8F9}"/>
              </a:ext>
            </a:extLst>
          </p:cNvPr>
          <p:cNvSpPr>
            <a:spLocks noGrp="1"/>
          </p:cNvSpPr>
          <p:nvPr>
            <p:ph type="dt" sz="half" idx="10"/>
          </p:nvPr>
        </p:nvSpPr>
        <p:spPr/>
        <p:txBody>
          <a:bodyPr/>
          <a:lstStyle/>
          <a:p>
            <a:fld id="{8EE14D2D-B1AF-4197-82D6-FC1F8BD05681}" type="datetime2">
              <a:rPr lang="en-US" smtClean="0"/>
              <a:t>Wednesday, September 21, 2022</a:t>
            </a:fld>
            <a:endParaRPr lang="en-US"/>
          </a:p>
        </p:txBody>
      </p:sp>
      <p:sp>
        <p:nvSpPr>
          <p:cNvPr id="3" name="Footer Placeholder 2">
            <a:extLst>
              <a:ext uri="{FF2B5EF4-FFF2-40B4-BE49-F238E27FC236}">
                <a16:creationId xmlns:a16="http://schemas.microsoft.com/office/drawing/2014/main" id="{3ACFE220-8C8C-0165-0768-BBBA6A8BAE44}"/>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A1AD79-466D-3734-DEF4-4A558005C0FA}"/>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70717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7330-96BA-B1D1-0108-B67D15B63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8E29FB-5E3E-C028-CB4D-73B11B849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D303E0-30D9-04BC-109D-4490A7331B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71F685-1357-4AF1-88B9-FAD1D93974E5}"/>
              </a:ext>
            </a:extLst>
          </p:cNvPr>
          <p:cNvSpPr>
            <a:spLocks noGrp="1"/>
          </p:cNvSpPr>
          <p:nvPr>
            <p:ph type="dt" sz="half" idx="10"/>
          </p:nvPr>
        </p:nvSpPr>
        <p:spPr/>
        <p:txBody>
          <a:bodyPr/>
          <a:lstStyle/>
          <a:p>
            <a:fld id="{98771CEB-9838-4245-91B8-EFBAFE2D8B44}" type="datetime2">
              <a:rPr lang="en-US" smtClean="0"/>
              <a:t>Wednesday, September 21, 2022</a:t>
            </a:fld>
            <a:endParaRPr lang="en-US"/>
          </a:p>
        </p:txBody>
      </p:sp>
      <p:sp>
        <p:nvSpPr>
          <p:cNvPr id="6" name="Footer Placeholder 5">
            <a:extLst>
              <a:ext uri="{FF2B5EF4-FFF2-40B4-BE49-F238E27FC236}">
                <a16:creationId xmlns:a16="http://schemas.microsoft.com/office/drawing/2014/main" id="{8DB59C41-0CDF-C30F-7976-DC1DB1D2F77C}"/>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0676CC9-C06D-6CCC-7C51-D7001778695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97181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A90D-6072-0620-4C87-4D255504C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C667A9-E385-79B5-FBD2-C34B9DC84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A80236-A9A2-CBD5-9A9D-6FBEEC7DC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C639C4-2FC4-1937-58B6-827A74662F9D}"/>
              </a:ext>
            </a:extLst>
          </p:cNvPr>
          <p:cNvSpPr>
            <a:spLocks noGrp="1"/>
          </p:cNvSpPr>
          <p:nvPr>
            <p:ph type="dt" sz="half" idx="10"/>
          </p:nvPr>
        </p:nvSpPr>
        <p:spPr/>
        <p:txBody>
          <a:bodyPr/>
          <a:lstStyle/>
          <a:p>
            <a:fld id="{51D3F6BF-A585-41F8-88DF-7E5D069F892A}" type="datetime2">
              <a:rPr lang="en-US" smtClean="0"/>
              <a:t>Wednesday, September 21, 2022</a:t>
            </a:fld>
            <a:endParaRPr lang="en-US"/>
          </a:p>
        </p:txBody>
      </p:sp>
      <p:sp>
        <p:nvSpPr>
          <p:cNvPr id="6" name="Footer Placeholder 5">
            <a:extLst>
              <a:ext uri="{FF2B5EF4-FFF2-40B4-BE49-F238E27FC236}">
                <a16:creationId xmlns:a16="http://schemas.microsoft.com/office/drawing/2014/main" id="{A22DC08C-A863-A734-FF19-1D4D6D5A616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C69F8C2-9089-AC83-0632-1DB31128FE47}"/>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0316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B2C7D8-B1E5-7B5B-8409-D756FF13E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BC3ACF-86D8-90DA-F2A3-1270000A0E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68D1D-9884-BF9D-21C2-F318176BDB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6C2ED-54A4-480D-B5C8-65C0D62359B9}" type="datetime2">
              <a:rPr lang="en-US" smtClean="0"/>
              <a:pPr/>
              <a:t>Wednesday, September 21, 2022</a:t>
            </a:fld>
            <a:endParaRPr lang="en-US" dirty="0"/>
          </a:p>
        </p:txBody>
      </p:sp>
      <p:sp>
        <p:nvSpPr>
          <p:cNvPr id="5" name="Footer Placeholder 4">
            <a:extLst>
              <a:ext uri="{FF2B5EF4-FFF2-40B4-BE49-F238E27FC236}">
                <a16:creationId xmlns:a16="http://schemas.microsoft.com/office/drawing/2014/main" id="{BE3D8CBF-E87E-905D-1D7C-84145594E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EA8B6A37-42B8-1E84-A749-4AD3B7DC7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3047070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nKW8Ndu7Mjw"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60FEB4C-DD33-66DA-83A3-67A21065221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6981824" y="898782"/>
            <a:ext cx="4448175" cy="2494992"/>
          </a:xfrm>
          <a:prstGeom prst="rect">
            <a:avLst/>
          </a:prstGeom>
        </p:spPr>
      </p:pic>
      <p:grpSp>
        <p:nvGrpSpPr>
          <p:cNvPr id="54" name="Group 53">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55" name="Group 54">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59" name="Freeform: Shape 58">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6" name="Group 55">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57" name="Freeform: Shape 56">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6">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0505B3BC-43B2-4E2A-B3CF-341F88E3F6AC}"/>
              </a:ext>
            </a:extLst>
          </p:cNvPr>
          <p:cNvSpPr>
            <a:spLocks noGrp="1"/>
          </p:cNvSpPr>
          <p:nvPr>
            <p:ph type="ctrTitle"/>
          </p:nvPr>
        </p:nvSpPr>
        <p:spPr>
          <a:xfrm>
            <a:off x="838199" y="1120676"/>
            <a:ext cx="5257801" cy="2308324"/>
          </a:xfrm>
        </p:spPr>
        <p:txBody>
          <a:bodyPr>
            <a:normAutofit/>
          </a:bodyPr>
          <a:lstStyle/>
          <a:p>
            <a:pPr algn="l"/>
            <a:r>
              <a:rPr lang="en-US" sz="5000">
                <a:solidFill>
                  <a:schemeClr val="bg1"/>
                </a:solidFill>
              </a:rPr>
              <a:t>SMALL TALK ABOUT: MACHINE LEARNING</a:t>
            </a:r>
          </a:p>
        </p:txBody>
      </p:sp>
      <p:sp>
        <p:nvSpPr>
          <p:cNvPr id="3" name="Subtitle 2">
            <a:extLst>
              <a:ext uri="{FF2B5EF4-FFF2-40B4-BE49-F238E27FC236}">
                <a16:creationId xmlns:a16="http://schemas.microsoft.com/office/drawing/2014/main" id="{39A59172-680C-018E-79A1-8D978308AAFB}"/>
              </a:ext>
            </a:extLst>
          </p:cNvPr>
          <p:cNvSpPr>
            <a:spLocks noGrp="1"/>
          </p:cNvSpPr>
          <p:nvPr>
            <p:ph type="subTitle" idx="1"/>
          </p:nvPr>
        </p:nvSpPr>
        <p:spPr>
          <a:xfrm>
            <a:off x="835024" y="3809999"/>
            <a:ext cx="7025753" cy="1012778"/>
          </a:xfrm>
        </p:spPr>
        <p:txBody>
          <a:bodyPr>
            <a:normAutofit/>
          </a:bodyPr>
          <a:lstStyle/>
          <a:p>
            <a:pPr algn="l"/>
            <a:r>
              <a:rPr lang="en-US" dirty="0">
                <a:solidFill>
                  <a:schemeClr val="bg1"/>
                </a:solidFill>
              </a:rPr>
              <a:t>By Tuyen Nguyen</a:t>
            </a:r>
          </a:p>
          <a:p>
            <a:pPr algn="l"/>
            <a:r>
              <a:rPr lang="en-US" dirty="0">
                <a:solidFill>
                  <a:schemeClr val="bg1"/>
                </a:solidFill>
              </a:rPr>
              <a:t>AI club, Southeast Missouri State University</a:t>
            </a:r>
          </a:p>
        </p:txBody>
      </p:sp>
    </p:spTree>
    <p:extLst>
      <p:ext uri="{BB962C8B-B14F-4D97-AF65-F5344CB8AC3E}">
        <p14:creationId xmlns:p14="http://schemas.microsoft.com/office/powerpoint/2010/main" val="352231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51CE-4573-BC49-EEBF-7F9850A3DF98}"/>
              </a:ext>
            </a:extLst>
          </p:cNvPr>
          <p:cNvSpPr>
            <a:spLocks noGrp="1"/>
          </p:cNvSpPr>
          <p:nvPr>
            <p:ph type="title"/>
          </p:nvPr>
        </p:nvSpPr>
        <p:spPr/>
        <p:txBody>
          <a:bodyPr/>
          <a:lstStyle/>
          <a:p>
            <a:r>
              <a:rPr lang="en-US" sz="4400" kern="1200" dirty="0">
                <a:solidFill>
                  <a:schemeClr val="tx1"/>
                </a:solidFill>
                <a:latin typeface="+mj-lt"/>
                <a:ea typeface="+mj-ea"/>
                <a:cs typeface="+mj-cs"/>
              </a:rPr>
              <a:t>USING DATA to ANSWER QUESTIONS</a:t>
            </a:r>
            <a:endParaRPr lang="en-US" dirty="0"/>
          </a:p>
        </p:txBody>
      </p:sp>
      <p:sp>
        <p:nvSpPr>
          <p:cNvPr id="3" name="Content Placeholder 2">
            <a:extLst>
              <a:ext uri="{FF2B5EF4-FFF2-40B4-BE49-F238E27FC236}">
                <a16:creationId xmlns:a16="http://schemas.microsoft.com/office/drawing/2014/main" id="{D58D684A-8563-8F39-D9EB-CDB182C8D7C3}"/>
              </a:ext>
            </a:extLst>
          </p:cNvPr>
          <p:cNvSpPr>
            <a:spLocks noGrp="1"/>
          </p:cNvSpPr>
          <p:nvPr>
            <p:ph idx="1"/>
          </p:nvPr>
        </p:nvSpPr>
        <p:spPr/>
        <p:txBody>
          <a:bodyPr/>
          <a:lstStyle/>
          <a:p>
            <a:r>
              <a:rPr lang="en-US" dirty="0">
                <a:highlight>
                  <a:srgbClr val="FFFF00"/>
                </a:highlight>
              </a:rPr>
              <a:t>Using Data </a:t>
            </a:r>
            <a:r>
              <a:rPr lang="en-US" dirty="0"/>
              <a:t>is a </a:t>
            </a:r>
            <a:r>
              <a:rPr lang="en-US" dirty="0">
                <a:highlight>
                  <a:srgbClr val="00FF00"/>
                </a:highlight>
              </a:rPr>
              <a:t>training process </a:t>
            </a:r>
            <a:r>
              <a:rPr lang="en-US" dirty="0"/>
              <a:t>using </a:t>
            </a:r>
            <a:r>
              <a:rPr lang="en-US" dirty="0">
                <a:highlight>
                  <a:srgbClr val="FF0000"/>
                </a:highlight>
              </a:rPr>
              <a:t>training data </a:t>
            </a:r>
            <a:r>
              <a:rPr lang="en-US" dirty="0"/>
              <a:t>to produce </a:t>
            </a:r>
            <a:r>
              <a:rPr lang="en-US" dirty="0">
                <a:highlight>
                  <a:srgbClr val="00FFFF"/>
                </a:highlight>
              </a:rPr>
              <a:t>predictive model</a:t>
            </a:r>
          </a:p>
          <a:p>
            <a:r>
              <a:rPr lang="en-US" dirty="0">
                <a:highlight>
                  <a:srgbClr val="FFFF00"/>
                </a:highlight>
              </a:rPr>
              <a:t>Answer questions </a:t>
            </a:r>
            <a:r>
              <a:rPr lang="en-US" dirty="0"/>
              <a:t> is a </a:t>
            </a:r>
            <a:r>
              <a:rPr lang="en-US" dirty="0">
                <a:highlight>
                  <a:srgbClr val="00FF00"/>
                </a:highlight>
              </a:rPr>
              <a:t>prediction process </a:t>
            </a:r>
            <a:r>
              <a:rPr lang="en-US" dirty="0"/>
              <a:t>using created </a:t>
            </a:r>
            <a:r>
              <a:rPr lang="en-US" dirty="0">
                <a:highlight>
                  <a:srgbClr val="FF0000"/>
                </a:highlight>
              </a:rPr>
              <a:t>predictive model</a:t>
            </a:r>
            <a:r>
              <a:rPr lang="en-US" dirty="0"/>
              <a:t> to produce </a:t>
            </a:r>
            <a:r>
              <a:rPr lang="en-US" dirty="0">
                <a:highlight>
                  <a:srgbClr val="00FFFF"/>
                </a:highlight>
              </a:rPr>
              <a:t>answers</a:t>
            </a:r>
            <a:r>
              <a:rPr lang="en-US" dirty="0"/>
              <a:t> for given set of inputs.</a:t>
            </a:r>
          </a:p>
        </p:txBody>
      </p:sp>
    </p:spTree>
    <p:extLst>
      <p:ext uri="{BB962C8B-B14F-4D97-AF65-F5344CB8AC3E}">
        <p14:creationId xmlns:p14="http://schemas.microsoft.com/office/powerpoint/2010/main" val="353490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1E64-D5A3-E24C-79C7-EBD3C338009C}"/>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12E6EEBA-5E2A-C1FD-103C-2B46CEFB3DEA}"/>
              </a:ext>
            </a:extLst>
          </p:cNvPr>
          <p:cNvSpPr txBox="1">
            <a:spLocks noGrp="1"/>
          </p:cNvSpPr>
          <p:nvPr>
            <p:ph idx="1"/>
          </p:nvPr>
        </p:nvSpPr>
        <p:spPr>
          <a:xfrm>
            <a:off x="838200" y="1825625"/>
            <a:ext cx="10515600" cy="1716367"/>
          </a:xfrm>
          <a:prstGeom prst="rect">
            <a:avLst/>
          </a:prstGeom>
          <a:noFill/>
        </p:spPr>
        <p:txBody>
          <a:bodyPr wrap="square">
            <a:spAutoFit/>
          </a:bodyPr>
          <a:lstStyle/>
          <a:p>
            <a:r>
              <a:rPr lang="en-US" sz="3600" dirty="0"/>
              <a:t>Data -&gt; Training -&gt; create and fine tune our predictive model</a:t>
            </a:r>
          </a:p>
          <a:p>
            <a:r>
              <a:rPr lang="en-US" sz="3600" dirty="0"/>
              <a:t>-&gt; Serve prediction -&gt; answer questions</a:t>
            </a:r>
          </a:p>
        </p:txBody>
      </p:sp>
    </p:spTree>
    <p:extLst>
      <p:ext uri="{BB962C8B-B14F-4D97-AF65-F5344CB8AC3E}">
        <p14:creationId xmlns:p14="http://schemas.microsoft.com/office/powerpoint/2010/main" val="375358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57B0-BA39-DEFB-E560-8FDF705F85E1}"/>
              </a:ext>
            </a:extLst>
          </p:cNvPr>
          <p:cNvSpPr>
            <a:spLocks noGrp="1"/>
          </p:cNvSpPr>
          <p:nvPr>
            <p:ph type="title"/>
          </p:nvPr>
        </p:nvSpPr>
        <p:spPr/>
        <p:txBody>
          <a:bodyPr/>
          <a:lstStyle/>
          <a:p>
            <a:r>
              <a:rPr lang="en-US" dirty="0"/>
              <a:t>7 steps of machine learning</a:t>
            </a:r>
          </a:p>
        </p:txBody>
      </p:sp>
      <p:sp>
        <p:nvSpPr>
          <p:cNvPr id="3" name="Content Placeholder 2">
            <a:extLst>
              <a:ext uri="{FF2B5EF4-FFF2-40B4-BE49-F238E27FC236}">
                <a16:creationId xmlns:a16="http://schemas.microsoft.com/office/drawing/2014/main" id="{98D6F0C6-65BC-1687-0223-A8FD3BBCAB04}"/>
              </a:ext>
            </a:extLst>
          </p:cNvPr>
          <p:cNvSpPr>
            <a:spLocks noGrp="1"/>
          </p:cNvSpPr>
          <p:nvPr>
            <p:ph idx="1"/>
          </p:nvPr>
        </p:nvSpPr>
        <p:spPr/>
        <p:txBody>
          <a:bodyPr/>
          <a:lstStyle/>
          <a:p>
            <a:pPr marL="0" indent="0">
              <a:buNone/>
            </a:pPr>
            <a:r>
              <a:rPr lang="en-US" dirty="0">
                <a:hlinkClick r:id="rId2"/>
              </a:rPr>
              <a:t>The 7 steps of machine learning - YouTube</a:t>
            </a:r>
            <a:endParaRPr lang="en-US" dirty="0"/>
          </a:p>
        </p:txBody>
      </p:sp>
    </p:spTree>
    <p:extLst>
      <p:ext uri="{BB962C8B-B14F-4D97-AF65-F5344CB8AC3E}">
        <p14:creationId xmlns:p14="http://schemas.microsoft.com/office/powerpoint/2010/main" val="375725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B394-B2BE-8D0E-4345-A5BBE1FF18B2}"/>
              </a:ext>
            </a:extLst>
          </p:cNvPr>
          <p:cNvSpPr>
            <a:spLocks noGrp="1"/>
          </p:cNvSpPr>
          <p:nvPr>
            <p:ph type="title"/>
          </p:nvPr>
        </p:nvSpPr>
        <p:spPr/>
        <p:txBody>
          <a:bodyPr/>
          <a:lstStyle/>
          <a:p>
            <a:r>
              <a:rPr lang="en-US" dirty="0"/>
              <a:t>Step 1: Gathering </a:t>
            </a:r>
            <a:r>
              <a:rPr lang="en-US" dirty="0" err="1"/>
              <a:t>trainning</a:t>
            </a:r>
            <a:r>
              <a:rPr lang="en-US" dirty="0"/>
              <a:t> data </a:t>
            </a:r>
            <a:br>
              <a:rPr lang="en-US" dirty="0"/>
            </a:br>
            <a:endParaRPr lang="en-US" dirty="0"/>
          </a:p>
        </p:txBody>
      </p:sp>
      <p:sp>
        <p:nvSpPr>
          <p:cNvPr id="3" name="Content Placeholder 2">
            <a:extLst>
              <a:ext uri="{FF2B5EF4-FFF2-40B4-BE49-F238E27FC236}">
                <a16:creationId xmlns:a16="http://schemas.microsoft.com/office/drawing/2014/main" id="{D4AAD496-35DC-668A-BEE2-A63E78722CE2}"/>
              </a:ext>
            </a:extLst>
          </p:cNvPr>
          <p:cNvSpPr>
            <a:spLocks noGrp="1"/>
          </p:cNvSpPr>
          <p:nvPr>
            <p:ph idx="1"/>
          </p:nvPr>
        </p:nvSpPr>
        <p:spPr/>
        <p:txBody>
          <a:bodyPr/>
          <a:lstStyle/>
          <a:p>
            <a:r>
              <a:rPr lang="en-US" dirty="0"/>
              <a:t>Gathering and labeling the data</a:t>
            </a:r>
          </a:p>
          <a:p>
            <a:pPr marL="0" indent="0">
              <a:buNone/>
            </a:pPr>
            <a:endParaRPr lang="en-US" dirty="0"/>
          </a:p>
        </p:txBody>
      </p:sp>
      <p:pic>
        <p:nvPicPr>
          <p:cNvPr id="5" name="Picture 4">
            <a:extLst>
              <a:ext uri="{FF2B5EF4-FFF2-40B4-BE49-F238E27FC236}">
                <a16:creationId xmlns:a16="http://schemas.microsoft.com/office/drawing/2014/main" id="{A1357163-DE6F-79FA-4863-675D49A13B13}"/>
              </a:ext>
            </a:extLst>
          </p:cNvPr>
          <p:cNvPicPr>
            <a:picLocks noChangeAspect="1"/>
          </p:cNvPicPr>
          <p:nvPr/>
        </p:nvPicPr>
        <p:blipFill>
          <a:blip r:embed="rId2"/>
          <a:stretch>
            <a:fillRect/>
          </a:stretch>
        </p:blipFill>
        <p:spPr>
          <a:xfrm>
            <a:off x="838200" y="3105837"/>
            <a:ext cx="6370872" cy="3071126"/>
          </a:xfrm>
          <a:prstGeom prst="rect">
            <a:avLst/>
          </a:prstGeom>
        </p:spPr>
      </p:pic>
    </p:spTree>
    <p:extLst>
      <p:ext uri="{BB962C8B-B14F-4D97-AF65-F5344CB8AC3E}">
        <p14:creationId xmlns:p14="http://schemas.microsoft.com/office/powerpoint/2010/main" val="307377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EB98B1-8C6F-DD50-44AA-02E0261728E1}"/>
              </a:ext>
            </a:extLst>
          </p:cNvPr>
          <p:cNvSpPr>
            <a:spLocks noGrp="1"/>
          </p:cNvSpPr>
          <p:nvPr>
            <p:ph type="title"/>
          </p:nvPr>
        </p:nvSpPr>
        <p:spPr>
          <a:xfrm>
            <a:off x="643467" y="321734"/>
            <a:ext cx="10905066" cy="1135737"/>
          </a:xfrm>
        </p:spPr>
        <p:txBody>
          <a:bodyPr>
            <a:normAutofit/>
          </a:bodyPr>
          <a:lstStyle/>
          <a:p>
            <a:r>
              <a:rPr lang="en-US" sz="3600"/>
              <a:t>Step 2: Data preparation</a:t>
            </a:r>
          </a:p>
        </p:txBody>
      </p:sp>
      <p:sp>
        <p:nvSpPr>
          <p:cNvPr id="3" name="Content Placeholder 2">
            <a:extLst>
              <a:ext uri="{FF2B5EF4-FFF2-40B4-BE49-F238E27FC236}">
                <a16:creationId xmlns:a16="http://schemas.microsoft.com/office/drawing/2014/main" id="{3E7CA95E-C306-F8E8-989D-A290D50AAB0C}"/>
              </a:ext>
            </a:extLst>
          </p:cNvPr>
          <p:cNvSpPr>
            <a:spLocks noGrp="1"/>
          </p:cNvSpPr>
          <p:nvPr>
            <p:ph idx="1"/>
          </p:nvPr>
        </p:nvSpPr>
        <p:spPr>
          <a:xfrm>
            <a:off x="643469" y="1782981"/>
            <a:ext cx="4008384" cy="4393982"/>
          </a:xfrm>
        </p:spPr>
        <p:txBody>
          <a:bodyPr>
            <a:normAutofit/>
          </a:bodyPr>
          <a:lstStyle/>
          <a:p>
            <a:r>
              <a:rPr lang="en-US" sz="2000"/>
              <a:t>randomize the data</a:t>
            </a:r>
          </a:p>
          <a:p>
            <a:r>
              <a:rPr lang="en-US" sz="2000"/>
              <a:t>visualize data, relationship between data</a:t>
            </a:r>
          </a:p>
          <a:p>
            <a:r>
              <a:rPr lang="en-US" sz="2000"/>
              <a:t>see if unbalanced/ biased trainning data</a:t>
            </a:r>
          </a:p>
          <a:p>
            <a:r>
              <a:rPr lang="en-US" sz="2000"/>
              <a:t>split data into: trainning and testing (80% trainning -20% testing</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B9F52224-821A-AB98-890E-2BCD605714F3}"/>
              </a:ext>
            </a:extLst>
          </p:cNvPr>
          <p:cNvPicPr>
            <a:picLocks noChangeAspect="1"/>
          </p:cNvPicPr>
          <p:nvPr/>
        </p:nvPicPr>
        <p:blipFill>
          <a:blip r:embed="rId2"/>
          <a:stretch>
            <a:fillRect/>
          </a:stretch>
        </p:blipFill>
        <p:spPr>
          <a:xfrm>
            <a:off x="6607201" y="-115267"/>
            <a:ext cx="2675695" cy="307551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04D43773-A206-4B4D-DA31-B45EDB39FE7D}"/>
              </a:ext>
            </a:extLst>
          </p:cNvPr>
          <p:cNvPicPr>
            <a:picLocks noChangeAspect="1"/>
          </p:cNvPicPr>
          <p:nvPr/>
        </p:nvPicPr>
        <p:blipFill>
          <a:blip r:embed="rId3"/>
          <a:stretch>
            <a:fillRect/>
          </a:stretch>
        </p:blipFill>
        <p:spPr>
          <a:xfrm>
            <a:off x="5995647" y="3460674"/>
            <a:ext cx="4008384" cy="3086993"/>
          </a:xfrm>
          <a:prstGeom prst="rect">
            <a:avLst/>
          </a:prstGeom>
        </p:spPr>
      </p:pic>
    </p:spTree>
    <p:extLst>
      <p:ext uri="{BB962C8B-B14F-4D97-AF65-F5344CB8AC3E}">
        <p14:creationId xmlns:p14="http://schemas.microsoft.com/office/powerpoint/2010/main" val="207936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EB98B1-8C6F-DD50-44AA-02E0261728E1}"/>
              </a:ext>
            </a:extLst>
          </p:cNvPr>
          <p:cNvSpPr>
            <a:spLocks noGrp="1"/>
          </p:cNvSpPr>
          <p:nvPr>
            <p:ph type="title"/>
          </p:nvPr>
        </p:nvSpPr>
        <p:spPr>
          <a:xfrm>
            <a:off x="643467" y="321734"/>
            <a:ext cx="10905066" cy="1135737"/>
          </a:xfrm>
        </p:spPr>
        <p:txBody>
          <a:bodyPr>
            <a:normAutofit/>
          </a:bodyPr>
          <a:lstStyle/>
          <a:p>
            <a:r>
              <a:rPr lang="en-US" sz="3600" dirty="0"/>
              <a:t>Step 3. Choosing a model</a:t>
            </a:r>
          </a:p>
        </p:txBody>
      </p:sp>
      <p:sp>
        <p:nvSpPr>
          <p:cNvPr id="3" name="Content Placeholder 2">
            <a:extLst>
              <a:ext uri="{FF2B5EF4-FFF2-40B4-BE49-F238E27FC236}">
                <a16:creationId xmlns:a16="http://schemas.microsoft.com/office/drawing/2014/main" id="{3E7CA95E-C306-F8E8-989D-A290D50AAB0C}"/>
              </a:ext>
            </a:extLst>
          </p:cNvPr>
          <p:cNvSpPr>
            <a:spLocks noGrp="1"/>
          </p:cNvSpPr>
          <p:nvPr>
            <p:ph idx="1"/>
          </p:nvPr>
        </p:nvSpPr>
        <p:spPr>
          <a:xfrm>
            <a:off x="643468" y="1782981"/>
            <a:ext cx="11273197" cy="3845159"/>
          </a:xfrm>
        </p:spPr>
        <p:txBody>
          <a:bodyPr>
            <a:normAutofit/>
          </a:bodyPr>
          <a:lstStyle/>
          <a:p>
            <a:pPr>
              <a:buFontTx/>
              <a:buChar char="-"/>
            </a:pPr>
            <a:r>
              <a:rPr lang="en-US" sz="2000" dirty="0"/>
              <a:t>model for numerical</a:t>
            </a:r>
          </a:p>
          <a:p>
            <a:pPr marL="0" indent="0">
              <a:buNone/>
            </a:pPr>
            <a:r>
              <a:rPr lang="en-US" sz="2000" dirty="0"/>
              <a:t>-  model for text</a:t>
            </a:r>
          </a:p>
          <a:p>
            <a:pPr>
              <a:buFontTx/>
              <a:buChar char="-"/>
            </a:pPr>
            <a:r>
              <a:rPr lang="en-US" sz="2000" dirty="0"/>
              <a:t>model for image</a:t>
            </a:r>
          </a:p>
          <a:p>
            <a:pPr>
              <a:buFontTx/>
              <a:buChar char="-"/>
            </a:pPr>
            <a:endParaRPr lang="en-US" sz="2000" dirty="0"/>
          </a:p>
          <a:p>
            <a:pPr marL="0" indent="0">
              <a:buNone/>
            </a:pPr>
            <a:r>
              <a:rPr lang="en-US" sz="2000" dirty="0"/>
              <a:t>In our example, we use a linear model called logistics model with two features (inputs) and one output.</a:t>
            </a:r>
          </a:p>
          <a:p>
            <a:pPr>
              <a:buFontTx/>
              <a:buChar char="-"/>
            </a:pPr>
            <a:r>
              <a:rPr lang="en-US" sz="2000" dirty="0"/>
              <a:t>Features are color and alcohol percentages</a:t>
            </a:r>
          </a:p>
          <a:p>
            <a:pPr>
              <a:buFontTx/>
              <a:buChar char="-"/>
            </a:pPr>
            <a:r>
              <a:rPr lang="en-US" sz="2000" dirty="0"/>
              <a:t>Output is whether the product is beer or wine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7402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EB98B1-8C6F-DD50-44AA-02E0261728E1}"/>
              </a:ext>
            </a:extLst>
          </p:cNvPr>
          <p:cNvSpPr>
            <a:spLocks noGrp="1"/>
          </p:cNvSpPr>
          <p:nvPr>
            <p:ph type="title"/>
          </p:nvPr>
        </p:nvSpPr>
        <p:spPr>
          <a:xfrm>
            <a:off x="643467" y="321734"/>
            <a:ext cx="10905066" cy="1135737"/>
          </a:xfrm>
        </p:spPr>
        <p:txBody>
          <a:bodyPr>
            <a:normAutofit/>
          </a:bodyPr>
          <a:lstStyle/>
          <a:p>
            <a:r>
              <a:rPr lang="en-US" sz="3600" dirty="0"/>
              <a:t>Step 4. training</a:t>
            </a:r>
          </a:p>
        </p:txBody>
      </p:sp>
      <p:sp>
        <p:nvSpPr>
          <p:cNvPr id="3" name="Content Placeholder 2">
            <a:extLst>
              <a:ext uri="{FF2B5EF4-FFF2-40B4-BE49-F238E27FC236}">
                <a16:creationId xmlns:a16="http://schemas.microsoft.com/office/drawing/2014/main" id="{3E7CA95E-C306-F8E8-989D-A290D50AAB0C}"/>
              </a:ext>
            </a:extLst>
          </p:cNvPr>
          <p:cNvSpPr>
            <a:spLocks noGrp="1"/>
          </p:cNvSpPr>
          <p:nvPr>
            <p:ph idx="1"/>
          </p:nvPr>
        </p:nvSpPr>
        <p:spPr>
          <a:xfrm>
            <a:off x="643468" y="1782981"/>
            <a:ext cx="11273197" cy="3845159"/>
          </a:xfrm>
        </p:spPr>
        <p:txBody>
          <a:bodyPr>
            <a:normAutofit/>
          </a:bodyPr>
          <a:lstStyle/>
          <a:p>
            <a:pPr>
              <a:buFontTx/>
              <a:buChar char="-"/>
            </a:pPr>
            <a:r>
              <a:rPr lang="en-US" sz="2000" dirty="0"/>
              <a:t>using data to improve the model</a:t>
            </a:r>
          </a:p>
          <a:p>
            <a:pPr marL="0" indent="0">
              <a:buNone/>
            </a:pPr>
            <a:r>
              <a:rPr lang="en-US" sz="2000" dirty="0"/>
              <a:t>Epoch 1: training data -&gt; model (w, b)-&gt; prediction -&gt; Update (</a:t>
            </a:r>
            <a:r>
              <a:rPr lang="en-US" sz="2000" dirty="0" err="1"/>
              <a:t>w,b</a:t>
            </a:r>
            <a:r>
              <a:rPr lang="en-US" sz="2000" dirty="0"/>
              <a:t>)-&gt; </a:t>
            </a:r>
            <a:r>
              <a:rPr lang="en-US" sz="2000" dirty="0" err="1"/>
              <a:t>trainning</a:t>
            </a:r>
            <a:r>
              <a:rPr lang="en-US" sz="2000" dirty="0"/>
              <a:t> data -&gt; model ....</a:t>
            </a:r>
          </a:p>
          <a:p>
            <a:pPr marL="0" indent="0">
              <a:buNone/>
            </a:pPr>
            <a:r>
              <a:rPr lang="en-US" sz="2000" dirty="0"/>
              <a:t>Epoch 2: training data -&gt; model ...</a:t>
            </a:r>
          </a:p>
          <a:p>
            <a:pPr>
              <a:buFontTx/>
              <a:buChar char="-"/>
            </a:pPr>
            <a:endParaRPr lang="en-US" sz="2000" dirty="0"/>
          </a:p>
          <a:p>
            <a:pPr>
              <a:buFontTx/>
              <a:buChar char="-"/>
            </a:pPr>
            <a:r>
              <a:rPr lang="en-US" sz="2000" b="1" dirty="0"/>
              <a:t>each training step is called an epoch</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51879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EB98B1-8C6F-DD50-44AA-02E0261728E1}"/>
              </a:ext>
            </a:extLst>
          </p:cNvPr>
          <p:cNvSpPr>
            <a:spLocks noGrp="1"/>
          </p:cNvSpPr>
          <p:nvPr>
            <p:ph type="title"/>
          </p:nvPr>
        </p:nvSpPr>
        <p:spPr>
          <a:xfrm>
            <a:off x="643467" y="321734"/>
            <a:ext cx="10905066" cy="1135737"/>
          </a:xfrm>
        </p:spPr>
        <p:txBody>
          <a:bodyPr>
            <a:normAutofit/>
          </a:bodyPr>
          <a:lstStyle/>
          <a:p>
            <a:r>
              <a:rPr lang="en-US" sz="3600" dirty="0"/>
              <a:t>Step 5. Evaluation</a:t>
            </a:r>
          </a:p>
        </p:txBody>
      </p:sp>
      <p:sp>
        <p:nvSpPr>
          <p:cNvPr id="3" name="Content Placeholder 2">
            <a:extLst>
              <a:ext uri="{FF2B5EF4-FFF2-40B4-BE49-F238E27FC236}">
                <a16:creationId xmlns:a16="http://schemas.microsoft.com/office/drawing/2014/main" id="{3E7CA95E-C306-F8E8-989D-A290D50AAB0C}"/>
              </a:ext>
            </a:extLst>
          </p:cNvPr>
          <p:cNvSpPr>
            <a:spLocks noGrp="1"/>
          </p:cNvSpPr>
          <p:nvPr>
            <p:ph idx="1"/>
          </p:nvPr>
        </p:nvSpPr>
        <p:spPr>
          <a:xfrm>
            <a:off x="643468" y="1782981"/>
            <a:ext cx="11273197" cy="3845159"/>
          </a:xfrm>
        </p:spPr>
        <p:txBody>
          <a:bodyPr>
            <a:normAutofit/>
          </a:bodyPr>
          <a:lstStyle/>
          <a:p>
            <a:pPr>
              <a:buFontTx/>
              <a:buChar char="-"/>
            </a:pPr>
            <a:r>
              <a:rPr lang="en-US" sz="2000" dirty="0"/>
              <a:t>how the model perform with the testing data</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0979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EB98B1-8C6F-DD50-44AA-02E0261728E1}"/>
              </a:ext>
            </a:extLst>
          </p:cNvPr>
          <p:cNvSpPr>
            <a:spLocks noGrp="1"/>
          </p:cNvSpPr>
          <p:nvPr>
            <p:ph type="title"/>
          </p:nvPr>
        </p:nvSpPr>
        <p:spPr>
          <a:xfrm>
            <a:off x="643467" y="321734"/>
            <a:ext cx="10905066" cy="1135737"/>
          </a:xfrm>
        </p:spPr>
        <p:txBody>
          <a:bodyPr>
            <a:normAutofit/>
          </a:bodyPr>
          <a:lstStyle/>
          <a:p>
            <a:r>
              <a:rPr lang="en-US" sz="3600" dirty="0"/>
              <a:t>Step 6. Improve model: parameter tuning</a:t>
            </a:r>
          </a:p>
        </p:txBody>
      </p:sp>
      <p:sp>
        <p:nvSpPr>
          <p:cNvPr id="3" name="Content Placeholder 2">
            <a:extLst>
              <a:ext uri="{FF2B5EF4-FFF2-40B4-BE49-F238E27FC236}">
                <a16:creationId xmlns:a16="http://schemas.microsoft.com/office/drawing/2014/main" id="{3E7CA95E-C306-F8E8-989D-A290D50AAB0C}"/>
              </a:ext>
            </a:extLst>
          </p:cNvPr>
          <p:cNvSpPr>
            <a:spLocks noGrp="1"/>
          </p:cNvSpPr>
          <p:nvPr>
            <p:ph idx="1"/>
          </p:nvPr>
        </p:nvSpPr>
        <p:spPr>
          <a:xfrm>
            <a:off x="643468" y="1782981"/>
            <a:ext cx="11273197" cy="3845159"/>
          </a:xfrm>
        </p:spPr>
        <p:txBody>
          <a:bodyPr>
            <a:normAutofit/>
          </a:bodyPr>
          <a:lstStyle/>
          <a:p>
            <a:pPr marL="0" indent="0">
              <a:buNone/>
            </a:pPr>
            <a:r>
              <a:rPr lang="en-US" sz="2000" dirty="0"/>
              <a:t>parameters include:</a:t>
            </a:r>
          </a:p>
          <a:p>
            <a:pPr marL="0" indent="0">
              <a:buNone/>
            </a:pPr>
            <a:r>
              <a:rPr lang="en-US" sz="2000" dirty="0"/>
              <a:t>- number of epochs: number of times for the model to go over the </a:t>
            </a:r>
            <a:r>
              <a:rPr lang="en-US" sz="2000" dirty="0" err="1"/>
              <a:t>trainning</a:t>
            </a:r>
            <a:r>
              <a:rPr lang="en-US" sz="2000" dirty="0"/>
              <a:t> dataset again and again</a:t>
            </a:r>
          </a:p>
          <a:p>
            <a:pPr marL="0" indent="0">
              <a:buNone/>
            </a:pPr>
            <a:r>
              <a:rPr lang="en-US" sz="2000" dirty="0"/>
              <a:t>- learning rate: how fast we change the parameters (</a:t>
            </a:r>
            <a:r>
              <a:rPr lang="en-US" sz="2000" dirty="0" err="1"/>
              <a:t>w,b</a:t>
            </a:r>
            <a:r>
              <a:rPr lang="en-US" sz="2000" dirty="0"/>
              <a:t>)</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8606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EB98B1-8C6F-DD50-44AA-02E0261728E1}"/>
              </a:ext>
            </a:extLst>
          </p:cNvPr>
          <p:cNvSpPr>
            <a:spLocks noGrp="1"/>
          </p:cNvSpPr>
          <p:nvPr>
            <p:ph type="title"/>
          </p:nvPr>
        </p:nvSpPr>
        <p:spPr>
          <a:xfrm>
            <a:off x="643467" y="321734"/>
            <a:ext cx="10905066" cy="1135737"/>
          </a:xfrm>
        </p:spPr>
        <p:txBody>
          <a:bodyPr>
            <a:normAutofit/>
          </a:bodyPr>
          <a:lstStyle/>
          <a:p>
            <a:r>
              <a:rPr lang="en-US" sz="3600" dirty="0"/>
              <a:t>Step 7. Prediction: use model to answer question</a:t>
            </a:r>
          </a:p>
        </p:txBody>
      </p:sp>
      <p:sp>
        <p:nvSpPr>
          <p:cNvPr id="3" name="Content Placeholder 2">
            <a:extLst>
              <a:ext uri="{FF2B5EF4-FFF2-40B4-BE49-F238E27FC236}">
                <a16:creationId xmlns:a16="http://schemas.microsoft.com/office/drawing/2014/main" id="{3E7CA95E-C306-F8E8-989D-A290D50AAB0C}"/>
              </a:ext>
            </a:extLst>
          </p:cNvPr>
          <p:cNvSpPr>
            <a:spLocks noGrp="1"/>
          </p:cNvSpPr>
          <p:nvPr>
            <p:ph idx="1"/>
          </p:nvPr>
        </p:nvSpPr>
        <p:spPr>
          <a:xfrm>
            <a:off x="643468" y="1782981"/>
            <a:ext cx="11273197" cy="3845159"/>
          </a:xfrm>
        </p:spPr>
        <p:txBody>
          <a:bodyPr>
            <a:normAutofit/>
          </a:bodyPr>
          <a:lstStyle/>
          <a:p>
            <a:pPr marL="0" indent="0">
              <a:buNone/>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30089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Robot">
            <a:extLst>
              <a:ext uri="{FF2B5EF4-FFF2-40B4-BE49-F238E27FC236}">
                <a16:creationId xmlns:a16="http://schemas.microsoft.com/office/drawing/2014/main" id="{7176170E-45FB-2CAD-B704-3598F51626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2228" y="782595"/>
            <a:ext cx="2727366" cy="2727366"/>
          </a:xfrm>
          <a:prstGeom prst="rect">
            <a:avLst/>
          </a:prstGeom>
        </p:spPr>
      </p:pic>
      <p:grpSp>
        <p:nvGrpSpPr>
          <p:cNvPr id="13" name="Group 12">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4" name="Group 13">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8" name="Freeform: Shape 17">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6" name="Freeform: Shape 15">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itle 3">
            <a:extLst>
              <a:ext uri="{FF2B5EF4-FFF2-40B4-BE49-F238E27FC236}">
                <a16:creationId xmlns:a16="http://schemas.microsoft.com/office/drawing/2014/main" id="{7C717C93-7B78-1131-3B81-3E493A7AD6A8}"/>
              </a:ext>
            </a:extLst>
          </p:cNvPr>
          <p:cNvSpPr>
            <a:spLocks noGrp="1"/>
          </p:cNvSpPr>
          <p:nvPr>
            <p:ph type="title"/>
          </p:nvPr>
        </p:nvSpPr>
        <p:spPr>
          <a:xfrm>
            <a:off x="838199" y="1120676"/>
            <a:ext cx="5257801" cy="2308324"/>
          </a:xfrm>
        </p:spPr>
        <p:txBody>
          <a:bodyPr vert="horz" lIns="91440" tIns="45720" rIns="91440" bIns="45720" rtlCol="0" anchor="b">
            <a:normAutofit/>
          </a:bodyPr>
          <a:lstStyle/>
          <a:p>
            <a:r>
              <a:rPr lang="en-US" sz="5000" kern="1200" dirty="0">
                <a:solidFill>
                  <a:schemeClr val="bg1"/>
                </a:solidFill>
                <a:latin typeface="+mj-lt"/>
                <a:ea typeface="+mj-ea"/>
                <a:cs typeface="+mj-cs"/>
              </a:rPr>
              <a:t>WHAT IS MACHINE LEARNING?</a:t>
            </a:r>
            <a:br>
              <a:rPr lang="en-US" sz="5000" kern="1200" dirty="0">
                <a:solidFill>
                  <a:schemeClr val="bg1"/>
                </a:solidFill>
                <a:latin typeface="+mj-lt"/>
                <a:ea typeface="+mj-ea"/>
                <a:cs typeface="+mj-cs"/>
              </a:rPr>
            </a:br>
            <a:endParaRPr lang="en-US" sz="5000" kern="1200" dirty="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C945F0A4-C840-7E7F-4E52-3CF1CFACF74F}"/>
              </a:ext>
            </a:extLst>
          </p:cNvPr>
          <p:cNvSpPr>
            <a:spLocks noGrp="1"/>
          </p:cNvSpPr>
          <p:nvPr>
            <p:ph type="body" idx="1"/>
          </p:nvPr>
        </p:nvSpPr>
        <p:spPr>
          <a:xfrm>
            <a:off x="835024" y="3809999"/>
            <a:ext cx="7025753" cy="1012778"/>
          </a:xfrm>
        </p:spPr>
        <p:txBody>
          <a:bodyPr vert="horz" lIns="91440" tIns="45720" rIns="91440" bIns="45720" rtlCol="0">
            <a:normAutofit/>
          </a:bodyPr>
          <a:lstStyle/>
          <a:p>
            <a:endParaRPr lang="en-US" sz="2400" kern="1200" dirty="0">
              <a:solidFill>
                <a:schemeClr val="bg1"/>
              </a:solidFill>
              <a:latin typeface="+mn-lt"/>
              <a:ea typeface="+mn-ea"/>
              <a:cs typeface="+mn-cs"/>
            </a:endParaRPr>
          </a:p>
        </p:txBody>
      </p:sp>
    </p:spTree>
    <p:extLst>
      <p:ext uri="{BB962C8B-B14F-4D97-AF65-F5344CB8AC3E}">
        <p14:creationId xmlns:p14="http://schemas.microsoft.com/office/powerpoint/2010/main" val="271251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3A2E-2D7B-D97C-665B-F304ACF858E4}"/>
              </a:ext>
            </a:extLst>
          </p:cNvPr>
          <p:cNvSpPr>
            <a:spLocks noGrp="1"/>
          </p:cNvSpPr>
          <p:nvPr>
            <p:ph type="title"/>
          </p:nvPr>
        </p:nvSpPr>
        <p:spPr/>
        <p:txBody>
          <a:bodyPr/>
          <a:lstStyle/>
          <a:p>
            <a:r>
              <a:rPr lang="en-US" dirty="0"/>
              <a:t>Math behind Machine learning</a:t>
            </a:r>
          </a:p>
        </p:txBody>
      </p:sp>
      <p:pic>
        <p:nvPicPr>
          <p:cNvPr id="5" name="Content Placeholder 4">
            <a:extLst>
              <a:ext uri="{FF2B5EF4-FFF2-40B4-BE49-F238E27FC236}">
                <a16:creationId xmlns:a16="http://schemas.microsoft.com/office/drawing/2014/main" id="{E232CBBD-58A3-4DA5-616D-60B908589063}"/>
              </a:ext>
            </a:extLst>
          </p:cNvPr>
          <p:cNvPicPr>
            <a:picLocks noGrp="1" noChangeAspect="1"/>
          </p:cNvPicPr>
          <p:nvPr>
            <p:ph idx="1"/>
          </p:nvPr>
        </p:nvPicPr>
        <p:blipFill>
          <a:blip r:embed="rId3"/>
          <a:stretch>
            <a:fillRect/>
          </a:stretch>
        </p:blipFill>
        <p:spPr>
          <a:xfrm>
            <a:off x="702094" y="1984885"/>
            <a:ext cx="10409602" cy="3775348"/>
          </a:xfrm>
        </p:spPr>
      </p:pic>
    </p:spTree>
    <p:extLst>
      <p:ext uri="{BB962C8B-B14F-4D97-AF65-F5344CB8AC3E}">
        <p14:creationId xmlns:p14="http://schemas.microsoft.com/office/powerpoint/2010/main" val="146275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3A2E-2D7B-D97C-665B-F304ACF858E4}"/>
              </a:ext>
            </a:extLst>
          </p:cNvPr>
          <p:cNvSpPr>
            <a:spLocks noGrp="1"/>
          </p:cNvSpPr>
          <p:nvPr>
            <p:ph type="title"/>
          </p:nvPr>
        </p:nvSpPr>
        <p:spPr/>
        <p:txBody>
          <a:bodyPr/>
          <a:lstStyle/>
          <a:p>
            <a:r>
              <a:rPr lang="en-US" dirty="0"/>
              <a:t>What we will do and learn in the next couple of weeks</a:t>
            </a:r>
          </a:p>
        </p:txBody>
      </p:sp>
      <p:sp>
        <p:nvSpPr>
          <p:cNvPr id="4" name="Content Placeholder 3">
            <a:extLst>
              <a:ext uri="{FF2B5EF4-FFF2-40B4-BE49-F238E27FC236}">
                <a16:creationId xmlns:a16="http://schemas.microsoft.com/office/drawing/2014/main" id="{34B7D5F4-15A0-F0B1-DF59-F2D865ABC6C9}"/>
              </a:ext>
            </a:extLst>
          </p:cNvPr>
          <p:cNvSpPr>
            <a:spLocks noGrp="1"/>
          </p:cNvSpPr>
          <p:nvPr>
            <p:ph idx="1"/>
          </p:nvPr>
        </p:nvSpPr>
        <p:spPr/>
        <p:txBody>
          <a:bodyPr/>
          <a:lstStyle/>
          <a:p>
            <a:r>
              <a:rPr lang="en-US" dirty="0"/>
              <a:t>Install GitHub, learn to use basic GitHub commands</a:t>
            </a:r>
          </a:p>
          <a:p>
            <a:r>
              <a:rPr lang="en-US" dirty="0"/>
              <a:t>Learn Simple Machine learning model, called Linear Regression</a:t>
            </a:r>
          </a:p>
          <a:p>
            <a:r>
              <a:rPr lang="en-US" dirty="0"/>
              <a:t>How Optimization (using Calculus) works?</a:t>
            </a:r>
          </a:p>
          <a:p>
            <a:r>
              <a:rPr lang="en-US" dirty="0"/>
              <a:t>Probability and Statistics involved in Linear Regression. How to interpret the model summary?</a:t>
            </a:r>
          </a:p>
          <a:p>
            <a:r>
              <a:rPr lang="en-US" dirty="0"/>
              <a:t>Using Python libraries: Pandas (data cleaning), matplotlib (data visualization), </a:t>
            </a:r>
            <a:r>
              <a:rPr lang="en-US" dirty="0" err="1"/>
              <a:t>statsmodel</a:t>
            </a:r>
            <a:r>
              <a:rPr lang="en-US" dirty="0"/>
              <a:t> (machine learning)</a:t>
            </a:r>
          </a:p>
          <a:p>
            <a:endParaRPr lang="en-US" dirty="0"/>
          </a:p>
        </p:txBody>
      </p:sp>
    </p:spTree>
    <p:extLst>
      <p:ext uri="{BB962C8B-B14F-4D97-AF65-F5344CB8AC3E}">
        <p14:creationId xmlns:p14="http://schemas.microsoft.com/office/powerpoint/2010/main" val="3876934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Any questions? | ExpertHub">
            <a:extLst>
              <a:ext uri="{FF2B5EF4-FFF2-40B4-BE49-F238E27FC236}">
                <a16:creationId xmlns:a16="http://schemas.microsoft.com/office/drawing/2014/main" id="{768EE9B9-F8EB-F93B-E57C-4E50076B5E8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3"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30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916123F3-BCBD-C0BC-8176-066F3883286B}"/>
              </a:ext>
            </a:extLst>
          </p:cNvPr>
          <p:cNvPicPr>
            <a:picLocks noChangeAspect="1"/>
          </p:cNvPicPr>
          <p:nvPr/>
        </p:nvPicPr>
        <p:blipFill rotWithShape="1">
          <a:blip r:embed="rId2"/>
          <a:srcRect l="9500" t="9091" r="25864"/>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03245F8-B585-89D2-34C7-CBFE9DD04B8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How do we as human learn?</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26682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C452-1C12-FF69-2428-D71CDAFE4B6F}"/>
              </a:ext>
            </a:extLst>
          </p:cNvPr>
          <p:cNvSpPr>
            <a:spLocks noGrp="1"/>
          </p:cNvSpPr>
          <p:nvPr>
            <p:ph type="title"/>
          </p:nvPr>
        </p:nvSpPr>
        <p:spPr/>
        <p:txBody>
          <a:bodyPr/>
          <a:lstStyle/>
          <a:p>
            <a:r>
              <a:rPr lang="en-US" sz="4400" dirty="0"/>
              <a:t>How do we as human learn?</a:t>
            </a:r>
            <a:endParaRPr lang="en-US" dirty="0"/>
          </a:p>
        </p:txBody>
      </p:sp>
      <p:sp>
        <p:nvSpPr>
          <p:cNvPr id="3" name="Content Placeholder 2">
            <a:extLst>
              <a:ext uri="{FF2B5EF4-FFF2-40B4-BE49-F238E27FC236}">
                <a16:creationId xmlns:a16="http://schemas.microsoft.com/office/drawing/2014/main" id="{382C00ED-0630-A262-F328-86364292AAE7}"/>
              </a:ext>
            </a:extLst>
          </p:cNvPr>
          <p:cNvSpPr>
            <a:spLocks noGrp="1"/>
          </p:cNvSpPr>
          <p:nvPr>
            <p:ph idx="1"/>
          </p:nvPr>
        </p:nvSpPr>
        <p:spPr/>
        <p:txBody>
          <a:bodyPr/>
          <a:lstStyle/>
          <a:p>
            <a:r>
              <a:rPr lang="en-US" dirty="0"/>
              <a:t>From observation</a:t>
            </a:r>
          </a:p>
          <a:p>
            <a:r>
              <a:rPr lang="en-US" dirty="0"/>
              <a:t>From experience</a:t>
            </a:r>
          </a:p>
          <a:p>
            <a:r>
              <a:rPr lang="en-US" dirty="0"/>
              <a:t>From school</a:t>
            </a:r>
          </a:p>
          <a:p>
            <a:r>
              <a:rPr lang="en-US" dirty="0"/>
              <a:t>From books</a:t>
            </a:r>
          </a:p>
          <a:p>
            <a:pPr marL="0" indent="0">
              <a:buNone/>
            </a:pPr>
            <a:r>
              <a:rPr lang="en-US" dirty="0"/>
              <a:t>=&gt; Regardless of the form, all of them are information and data that we collect to gain knowledge and insight</a:t>
            </a:r>
          </a:p>
        </p:txBody>
      </p:sp>
    </p:spTree>
    <p:extLst>
      <p:ext uri="{BB962C8B-B14F-4D97-AF65-F5344CB8AC3E}">
        <p14:creationId xmlns:p14="http://schemas.microsoft.com/office/powerpoint/2010/main" val="1040066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3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B4DE51-83CC-C7C2-DD01-259FDFDFDBC7}"/>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How do we know a dog is a dog</a:t>
            </a:r>
          </a:p>
        </p:txBody>
      </p:sp>
      <p:pic>
        <p:nvPicPr>
          <p:cNvPr id="1030" name="Picture 6" descr="34 Adorable Toy Dog Breeds — The Cutest Dogs That Stay Small">
            <a:extLst>
              <a:ext uri="{FF2B5EF4-FFF2-40B4-BE49-F238E27FC236}">
                <a16:creationId xmlns:a16="http://schemas.microsoft.com/office/drawing/2014/main" id="{A7B12ACC-2C52-E16F-69DE-DB43C0A447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9" r="6592" b="-4"/>
          <a:stretch/>
        </p:blipFill>
        <p:spPr bwMode="auto">
          <a:xfrm>
            <a:off x="317635" y="321733"/>
            <a:ext cx="4151681" cy="30268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43 Best Small Dog Breeds - Toy Breed Dogs">
            <a:extLst>
              <a:ext uri="{FF2B5EF4-FFF2-40B4-BE49-F238E27FC236}">
                <a16:creationId xmlns:a16="http://schemas.microsoft.com/office/drawing/2014/main" id="{E8CBE5EF-BDC9-3839-27EA-413FCBE0A7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53" r="14109" b="1"/>
          <a:stretch/>
        </p:blipFill>
        <p:spPr bwMode="auto">
          <a:xfrm>
            <a:off x="4638955" y="321733"/>
            <a:ext cx="3539976" cy="2985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gs | Healthy Pets, Healthy People | CDC">
            <a:extLst>
              <a:ext uri="{FF2B5EF4-FFF2-40B4-BE49-F238E27FC236}">
                <a16:creationId xmlns:a16="http://schemas.microsoft.com/office/drawing/2014/main" id="{62445C43-A81B-C3D4-BF09-9B1AA81BD6C9}"/>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11416" r="9545" b="1"/>
          <a:stretch/>
        </p:blipFill>
        <p:spPr bwMode="auto">
          <a:xfrm>
            <a:off x="8348570" y="321734"/>
            <a:ext cx="3535590" cy="2985818"/>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Straight Connector 1038">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descr="Dogs tear up when reunited with owners, research shows - CNN">
            <a:extLst>
              <a:ext uri="{FF2B5EF4-FFF2-40B4-BE49-F238E27FC236}">
                <a16:creationId xmlns:a16="http://schemas.microsoft.com/office/drawing/2014/main" id="{5B7E2177-88E7-3040-88BD-1B60AC8EDD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923" r="762" b="3"/>
          <a:stretch/>
        </p:blipFill>
        <p:spPr bwMode="auto">
          <a:xfrm>
            <a:off x="317635" y="3509433"/>
            <a:ext cx="4160452" cy="302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587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F2C2-D33E-2B3B-30D8-576671562A61}"/>
              </a:ext>
            </a:extLst>
          </p:cNvPr>
          <p:cNvSpPr>
            <a:spLocks noGrp="1"/>
          </p:cNvSpPr>
          <p:nvPr>
            <p:ph type="title"/>
          </p:nvPr>
        </p:nvSpPr>
        <p:spPr>
          <a:xfrm>
            <a:off x="838200" y="1"/>
            <a:ext cx="10515600" cy="954312"/>
          </a:xfrm>
        </p:spPr>
        <p:txBody>
          <a:bodyPr>
            <a:normAutofit/>
          </a:bodyPr>
          <a:lstStyle/>
          <a:p>
            <a:r>
              <a:rPr lang="en-US" dirty="0"/>
              <a:t>Machine learning VS Human Learning</a:t>
            </a:r>
          </a:p>
        </p:txBody>
      </p:sp>
      <p:sp>
        <p:nvSpPr>
          <p:cNvPr id="3" name="Content Placeholder 2">
            <a:extLst>
              <a:ext uri="{FF2B5EF4-FFF2-40B4-BE49-F238E27FC236}">
                <a16:creationId xmlns:a16="http://schemas.microsoft.com/office/drawing/2014/main" id="{A448DCB7-F68E-8F21-9537-E46F0D57746B}"/>
              </a:ext>
            </a:extLst>
          </p:cNvPr>
          <p:cNvSpPr>
            <a:spLocks noGrp="1"/>
          </p:cNvSpPr>
          <p:nvPr>
            <p:ph idx="1"/>
          </p:nvPr>
        </p:nvSpPr>
        <p:spPr>
          <a:xfrm>
            <a:off x="1450632" y="3474316"/>
            <a:ext cx="6644526" cy="2320682"/>
          </a:xfrm>
        </p:spPr>
        <p:txBody>
          <a:bodyPr/>
          <a:lstStyle/>
          <a:p>
            <a:pPr marL="0" indent="0">
              <a:buNone/>
            </a:pPr>
            <a:r>
              <a:rPr lang="en-US" dirty="0"/>
              <a:t>Image recognition</a:t>
            </a:r>
          </a:p>
          <a:p>
            <a:pPr marL="0" indent="0">
              <a:buNone/>
            </a:pPr>
            <a:endParaRPr lang="en-US" dirty="0"/>
          </a:p>
        </p:txBody>
      </p:sp>
      <p:pic>
        <p:nvPicPr>
          <p:cNvPr id="2050" name="Picture 2" descr="Dog Face Recognition for a Mobile App – InData Labs">
            <a:extLst>
              <a:ext uri="{FF2B5EF4-FFF2-40B4-BE49-F238E27FC236}">
                <a16:creationId xmlns:a16="http://schemas.microsoft.com/office/drawing/2014/main" id="{B967EC3E-9760-E30A-DE9C-78753E64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26" y="2141316"/>
            <a:ext cx="9005941" cy="47166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04E453-EC2E-1E36-D16D-56A19D5E348C}"/>
              </a:ext>
            </a:extLst>
          </p:cNvPr>
          <p:cNvSpPr txBox="1"/>
          <p:nvPr/>
        </p:nvSpPr>
        <p:spPr>
          <a:xfrm>
            <a:off x="1008926" y="876532"/>
            <a:ext cx="10174147" cy="1754326"/>
          </a:xfrm>
          <a:prstGeom prst="rect">
            <a:avLst/>
          </a:prstGeom>
          <a:noFill/>
        </p:spPr>
        <p:txBody>
          <a:bodyPr wrap="square" rtlCol="0">
            <a:spAutoFit/>
          </a:bodyPr>
          <a:lstStyle/>
          <a:p>
            <a:endParaRPr lang="en-US" dirty="0"/>
          </a:p>
          <a:p>
            <a:r>
              <a:rPr lang="en-US" dirty="0"/>
              <a:t>Human learn to recognize a dog through their experience and observations &lt;&gt;</a:t>
            </a:r>
          </a:p>
          <a:p>
            <a:r>
              <a:rPr lang="en-US" dirty="0"/>
              <a:t> Image recognition in machine learning using thousands or  images to improve predictive model</a:t>
            </a:r>
          </a:p>
          <a:p>
            <a:endParaRPr lang="en-US" dirty="0"/>
          </a:p>
          <a:p>
            <a:endParaRPr lang="en-US" dirty="0"/>
          </a:p>
          <a:p>
            <a:endParaRPr lang="en-US" dirty="0"/>
          </a:p>
        </p:txBody>
      </p:sp>
    </p:spTree>
    <p:extLst>
      <p:ext uri="{BB962C8B-B14F-4D97-AF65-F5344CB8AC3E}">
        <p14:creationId xmlns:p14="http://schemas.microsoft.com/office/powerpoint/2010/main" val="350020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F09D0D-F698-AA64-1670-523439E66EB9}"/>
              </a:ext>
            </a:extLst>
          </p:cNvPr>
          <p:cNvSpPr>
            <a:spLocks noGrp="1"/>
          </p:cNvSpPr>
          <p:nvPr>
            <p:ph idx="1"/>
          </p:nvPr>
        </p:nvSpPr>
        <p:spPr>
          <a:xfrm>
            <a:off x="838200" y="1513108"/>
            <a:ext cx="10515600" cy="3232512"/>
          </a:xfrm>
        </p:spPr>
        <p:txBody>
          <a:bodyPr/>
          <a:lstStyle/>
          <a:p>
            <a:r>
              <a:rPr lang="en-US" dirty="0"/>
              <a:t>Human can learn because we have nervous system (brain)</a:t>
            </a:r>
          </a:p>
          <a:p>
            <a:r>
              <a:rPr lang="en-US" dirty="0"/>
              <a:t>Machine learning can learn because of development in technology (computing power, memory and storage) and science.</a:t>
            </a:r>
          </a:p>
          <a:p>
            <a:endParaRPr lang="en-US" dirty="0"/>
          </a:p>
        </p:txBody>
      </p:sp>
    </p:spTree>
    <p:extLst>
      <p:ext uri="{BB962C8B-B14F-4D97-AF65-F5344CB8AC3E}">
        <p14:creationId xmlns:p14="http://schemas.microsoft.com/office/powerpoint/2010/main" val="263189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58DB88-60FC-39E6-96F9-9E109E44A2C8}"/>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Why do we need machine learning?</a:t>
            </a:r>
          </a:p>
        </p:txBody>
      </p:sp>
      <p:graphicFrame>
        <p:nvGraphicFramePr>
          <p:cNvPr id="6" name="Content Placeholder 3">
            <a:extLst>
              <a:ext uri="{FF2B5EF4-FFF2-40B4-BE49-F238E27FC236}">
                <a16:creationId xmlns:a16="http://schemas.microsoft.com/office/drawing/2014/main" id="{DDC4BF10-5562-49C6-A13B-4C752A7FB3DB}"/>
              </a:ext>
            </a:extLst>
          </p:cNvPr>
          <p:cNvGraphicFramePr>
            <a:graphicFrameLocks noGrp="1"/>
          </p:cNvGraphicFramePr>
          <p:nvPr>
            <p:ph idx="1"/>
            <p:extLst>
              <p:ext uri="{D42A27DB-BD31-4B8C-83A1-F6EECF244321}">
                <p14:modId xmlns:p14="http://schemas.microsoft.com/office/powerpoint/2010/main" val="37320746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75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63198-95AC-FFAA-9A59-0A84535390BE}"/>
              </a:ext>
            </a:extLst>
          </p:cNvPr>
          <p:cNvSpPr>
            <a:spLocks noGrp="1"/>
          </p:cNvSpPr>
          <p:nvPr>
            <p:ph type="title"/>
          </p:nvPr>
        </p:nvSpPr>
        <p:spPr>
          <a:xfrm>
            <a:off x="1285241" y="1008993"/>
            <a:ext cx="9231410" cy="3542045"/>
          </a:xfrm>
        </p:spPr>
        <p:txBody>
          <a:bodyPr vert="horz" lIns="91440" tIns="45720" rIns="91440" bIns="45720" rtlCol="0" anchor="b">
            <a:normAutofit/>
          </a:bodyPr>
          <a:lstStyle/>
          <a:p>
            <a:pPr marL="0" indent="0"/>
            <a:r>
              <a:rPr lang="en-US" sz="8100" kern="1200" dirty="0">
                <a:solidFill>
                  <a:schemeClr val="tx1"/>
                </a:solidFill>
                <a:latin typeface="+mj-lt"/>
                <a:ea typeface="+mj-ea"/>
                <a:cs typeface="+mj-cs"/>
              </a:rPr>
              <a:t>USING DATA to ANSWER QUESTIONS</a:t>
            </a:r>
          </a:p>
        </p:txBody>
      </p:sp>
      <p:sp>
        <p:nvSpPr>
          <p:cNvPr id="3" name="Content Placeholder 2">
            <a:extLst>
              <a:ext uri="{FF2B5EF4-FFF2-40B4-BE49-F238E27FC236}">
                <a16:creationId xmlns:a16="http://schemas.microsoft.com/office/drawing/2014/main" id="{0B53E20E-7ABE-F0C4-A79B-C09F4C3BD56B}"/>
              </a:ext>
            </a:extLst>
          </p:cNvPr>
          <p:cNvSpPr>
            <a:spLocks noGrp="1"/>
          </p:cNvSpPr>
          <p:nvPr>
            <p:ph idx="1"/>
          </p:nvPr>
        </p:nvSpPr>
        <p:spPr>
          <a:xfrm>
            <a:off x="1285241" y="4582814"/>
            <a:ext cx="7132335" cy="1312657"/>
          </a:xfrm>
        </p:spPr>
        <p:txBody>
          <a:bodyPr vert="horz" lIns="91440" tIns="45720" rIns="91440" bIns="45720" rtlCol="0" anchor="t">
            <a:normAutofit/>
          </a:bodyPr>
          <a:lstStyle/>
          <a:p>
            <a:pPr marL="0" indent="0">
              <a:buNone/>
            </a:pPr>
            <a:r>
              <a:rPr lang="en-US" sz="2400" kern="1200" dirty="0">
                <a:solidFill>
                  <a:schemeClr val="tx1"/>
                </a:solidFill>
                <a:latin typeface="+mn-lt"/>
                <a:ea typeface="+mn-ea"/>
                <a:cs typeface="+mn-cs"/>
              </a:rPr>
              <a:t>What is machine learning?</a:t>
            </a:r>
          </a:p>
        </p:txBody>
      </p:sp>
    </p:spTree>
    <p:extLst>
      <p:ext uri="{BB962C8B-B14F-4D97-AF65-F5344CB8AC3E}">
        <p14:creationId xmlns:p14="http://schemas.microsoft.com/office/powerpoint/2010/main" val="3748755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TotalTime>
  <Words>711</Words>
  <Application>Microsoft Office PowerPoint</Application>
  <PresentationFormat>Widescreen</PresentationFormat>
  <Paragraphs>87</Paragraphs>
  <Slides>22</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SMALL TALK ABOUT: MACHINE LEARNING</vt:lpstr>
      <vt:lpstr>WHAT IS MACHINE LEARNING? </vt:lpstr>
      <vt:lpstr>How do we as human learn?</vt:lpstr>
      <vt:lpstr>How do we as human learn?</vt:lpstr>
      <vt:lpstr>How do we know a dog is a dog</vt:lpstr>
      <vt:lpstr>Machine learning VS Human Learning</vt:lpstr>
      <vt:lpstr>PowerPoint Presentation</vt:lpstr>
      <vt:lpstr>Why do we need machine learning?</vt:lpstr>
      <vt:lpstr>USING DATA to ANSWER QUESTIONS</vt:lpstr>
      <vt:lpstr>USING DATA to ANSWER QUESTIONS</vt:lpstr>
      <vt:lpstr>PowerPoint Presentation</vt:lpstr>
      <vt:lpstr>7 steps of machine learning</vt:lpstr>
      <vt:lpstr>Step 1: Gathering trainning data  </vt:lpstr>
      <vt:lpstr>Step 2: Data preparation</vt:lpstr>
      <vt:lpstr>Step 3. Choosing a model</vt:lpstr>
      <vt:lpstr>Step 4. training</vt:lpstr>
      <vt:lpstr>Step 5. Evaluation</vt:lpstr>
      <vt:lpstr>Step 6. Improve model: parameter tuning</vt:lpstr>
      <vt:lpstr>Step 7. Prediction: use model to answer question</vt:lpstr>
      <vt:lpstr>Math behind Machine learning</vt:lpstr>
      <vt:lpstr>What we will do and learn in the next couple of weeks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Nguyen, Thi Thanh Tuyen</dc:creator>
  <cp:lastModifiedBy>Nguyen, Thi Thanh Tuyen</cp:lastModifiedBy>
  <cp:revision>4</cp:revision>
  <dcterms:created xsi:type="dcterms:W3CDTF">2022-09-16T21:57:29Z</dcterms:created>
  <dcterms:modified xsi:type="dcterms:W3CDTF">2022-09-22T00:51:04Z</dcterms:modified>
</cp:coreProperties>
</file>